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46" r:id="rId2"/>
    <p:sldId id="347" r:id="rId3"/>
    <p:sldId id="348" r:id="rId4"/>
    <p:sldId id="349" r:id="rId5"/>
    <p:sldId id="350" r:id="rId6"/>
    <p:sldId id="351" r:id="rId7"/>
    <p:sldId id="352" r:id="rId8"/>
    <p:sldId id="353" r:id="rId9"/>
    <p:sldId id="355" r:id="rId10"/>
    <p:sldId id="354"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45" r:id="rId25"/>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91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01" autoAdjust="0"/>
  </p:normalViewPr>
  <p:slideViewPr>
    <p:cSldViewPr snapToGrid="0" snapToObjects="1" showGuides="1">
      <p:cViewPr varScale="1">
        <p:scale>
          <a:sx n="64" d="100"/>
          <a:sy n="64" d="100"/>
        </p:scale>
        <p:origin x="1282" y="67"/>
      </p:cViewPr>
      <p:guideLst>
        <p:guide orient="horz" pos="391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CBC27-A9BE-43A7-8132-AD651A8A07E7}" type="datetimeFigureOut">
              <a:rPr lang="nl-BE" smtClean="0"/>
              <a:t>1/03/2018</a:t>
            </a:fld>
            <a:endParaRPr lang="nl-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37691-5EF0-49AC-8E66-FA4ACA631433}" type="slidenum">
              <a:rPr lang="nl-BE" smtClean="0"/>
              <a:t>‹#›</a:t>
            </a:fld>
            <a:endParaRPr lang="nl-BE"/>
          </a:p>
        </p:txBody>
      </p:sp>
    </p:spTree>
    <p:extLst>
      <p:ext uri="{BB962C8B-B14F-4D97-AF65-F5344CB8AC3E}">
        <p14:creationId xmlns:p14="http://schemas.microsoft.com/office/powerpoint/2010/main" val="354336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Tell us what</a:t>
            </a:r>
            <a:r>
              <a:rPr lang="nl-BE" baseline="0" dirty="0" smtClean="0"/>
              <a:t> you know about BIM. What words – terms come to mind when you hear BIM?</a:t>
            </a:r>
          </a:p>
          <a:p>
            <a:r>
              <a:rPr lang="nl-BE" baseline="0" dirty="0" smtClean="0"/>
              <a:t>Always the last question: What’s in it for me?</a:t>
            </a: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2</a:t>
            </a:fld>
            <a:endParaRPr lang="nl-BE"/>
          </a:p>
        </p:txBody>
      </p:sp>
    </p:spTree>
    <p:extLst>
      <p:ext uri="{BB962C8B-B14F-4D97-AF65-F5344CB8AC3E}">
        <p14:creationId xmlns:p14="http://schemas.microsoft.com/office/powerpoint/2010/main" val="387509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equipment products available in one Revit app</a:t>
            </a:r>
          </a:p>
          <a:p>
            <a:r>
              <a:rPr lang="en-US" dirty="0" smtClean="0"/>
              <a:t>Engineers select your products with an intuitive selector</a:t>
            </a:r>
          </a:p>
          <a:p>
            <a:r>
              <a:rPr lang="en-US" dirty="0" smtClean="0"/>
              <a:t>Customers always work with the latest online product data </a:t>
            </a:r>
          </a:p>
          <a:p>
            <a:r>
              <a:rPr lang="en-US" dirty="0" smtClean="0"/>
              <a:t>Enrich your products with technical data and deep links</a:t>
            </a:r>
          </a:p>
          <a:p>
            <a:r>
              <a:rPr lang="en-US" dirty="0" smtClean="0"/>
              <a:t>Measure the success of your app with a real-time dashboard </a:t>
            </a:r>
          </a:p>
          <a:p>
            <a:endParaRPr lang="nl-BE" dirty="0" smtClean="0"/>
          </a:p>
          <a:p>
            <a:r>
              <a:rPr lang="nl-BE" dirty="0" smtClean="0"/>
              <a:t>Autorouting: Revit makes the best possible route and keeps track of the addition of</a:t>
            </a:r>
            <a:r>
              <a:rPr lang="nl-BE" baseline="0" dirty="0" smtClean="0"/>
              <a:t> pipes etc that are needed -&gt; works only via the Henco app, not a standard Revit functionality</a:t>
            </a:r>
          </a:p>
          <a:p>
            <a:endParaRPr lang="nl-BE" baseline="0" dirty="0" smtClean="0"/>
          </a:p>
          <a:p>
            <a:r>
              <a:rPr lang="nl-BE" baseline="0" dirty="0" smtClean="0"/>
              <a:t>Nodesolver: asks the engineer to select the area where they want to connect 2 different types of pipes. The it will show which solutions are available in the delivery program</a:t>
            </a: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19</a:t>
            </a:fld>
            <a:endParaRPr lang="nl-BE"/>
          </a:p>
        </p:txBody>
      </p:sp>
    </p:spTree>
    <p:extLst>
      <p:ext uri="{BB962C8B-B14F-4D97-AF65-F5344CB8AC3E}">
        <p14:creationId xmlns:p14="http://schemas.microsoft.com/office/powerpoint/2010/main" val="369375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BIM is not a program, BIM is not software, BIM is a process.</a:t>
            </a:r>
          </a:p>
          <a:p>
            <a:endParaRPr lang="nl-BE" dirty="0" smtClean="0"/>
          </a:p>
          <a:p>
            <a:r>
              <a:rPr lang="nl-BE" dirty="0" smtClean="0"/>
              <a:t>There</a:t>
            </a:r>
            <a:r>
              <a:rPr lang="nl-BE" baseline="0" dirty="0" smtClean="0"/>
              <a:t> is a common misconception that BIM just means 3D design. In fact, it’s much more. BIM is a process for creating and managing all of the information on a project, before, during and after construction.</a:t>
            </a:r>
          </a:p>
          <a:p>
            <a:r>
              <a:rPr lang="nl-BE" baseline="0" dirty="0" smtClean="0"/>
              <a:t>The output of the process is the Building Information Model, the digital description of every aspect of the built asset.</a:t>
            </a:r>
          </a:p>
          <a:p>
            <a:endParaRPr lang="nl-BE" baseline="0" dirty="0" smtClean="0"/>
          </a:p>
          <a:p>
            <a:r>
              <a:rPr lang="nl-BE" baseline="0" dirty="0" smtClean="0"/>
              <a:t>1: Programming: gather information for the project. Define specifications and needs from the customer</a:t>
            </a:r>
          </a:p>
          <a:p>
            <a:endParaRPr lang="nl-BE" baseline="0" dirty="0" smtClean="0"/>
          </a:p>
          <a:p>
            <a:r>
              <a:rPr lang="nl-BE" baseline="0" dirty="0" smtClean="0"/>
              <a:t>2: Conceptual Design: simulations and visual information for decision makers (possibly including some 2D drawings). Base for decision making on materials, suppliers, …</a:t>
            </a:r>
          </a:p>
          <a:p>
            <a:endParaRPr lang="nl-BE" baseline="0" dirty="0" smtClean="0"/>
          </a:p>
          <a:p>
            <a:r>
              <a:rPr lang="nl-BE" baseline="0" dirty="0" smtClean="0"/>
              <a:t>3: Detailed Design: modelling of the building according to the decisions made in conceptual design. </a:t>
            </a:r>
          </a:p>
          <a:p>
            <a:endParaRPr lang="nl-BE" baseline="0" dirty="0" smtClean="0"/>
          </a:p>
          <a:p>
            <a:r>
              <a:rPr lang="nl-BE" baseline="0" dirty="0" smtClean="0"/>
              <a:t>4: Analysis</a:t>
            </a:r>
          </a:p>
          <a:p>
            <a:endParaRPr lang="nl-BE" baseline="0" dirty="0" smtClean="0"/>
          </a:p>
          <a:p>
            <a:r>
              <a:rPr lang="nl-BE" baseline="0" dirty="0" smtClean="0"/>
              <a:t>5: Documentation</a:t>
            </a:r>
          </a:p>
          <a:p>
            <a:endParaRPr lang="nl-BE" baseline="0" dirty="0" smtClean="0"/>
          </a:p>
          <a:p>
            <a:r>
              <a:rPr lang="nl-BE" baseline="0" dirty="0" smtClean="0"/>
              <a:t>6: Fabrication (pre-fabrication)</a:t>
            </a:r>
          </a:p>
          <a:p>
            <a:endParaRPr lang="nl-BE" baseline="0" dirty="0" smtClean="0"/>
          </a:p>
          <a:p>
            <a:r>
              <a:rPr lang="nl-BE" baseline="0" dirty="0" smtClean="0"/>
              <a:t>7: Construction 4D/5D:</a:t>
            </a:r>
          </a:p>
          <a:p>
            <a:r>
              <a:rPr lang="nl-BE" baseline="0" dirty="0" smtClean="0"/>
              <a:t>	4D: Time schedule</a:t>
            </a:r>
          </a:p>
          <a:p>
            <a:r>
              <a:rPr lang="nl-BE" baseline="0" dirty="0" smtClean="0"/>
              <a:t>	5D: cost of materials and labour</a:t>
            </a:r>
          </a:p>
          <a:p>
            <a:endParaRPr lang="nl-BE" baseline="0" dirty="0" smtClean="0"/>
          </a:p>
          <a:p>
            <a:r>
              <a:rPr lang="nl-BE" baseline="0" dirty="0" smtClean="0"/>
              <a:t>8: Construction Logistics: planning of logistics for the needed materials at a certain time in the process</a:t>
            </a:r>
          </a:p>
          <a:p>
            <a:endParaRPr lang="nl-BE" baseline="0" dirty="0" smtClean="0"/>
          </a:p>
          <a:p>
            <a:r>
              <a:rPr lang="nl-BE" baseline="0" dirty="0" smtClean="0"/>
              <a:t>9: Operation &amp; Maintenance</a:t>
            </a:r>
          </a:p>
          <a:p>
            <a:endParaRPr lang="nl-BE" baseline="0" dirty="0" smtClean="0"/>
          </a:p>
          <a:p>
            <a:r>
              <a:rPr lang="nl-BE" baseline="0" dirty="0" smtClean="0"/>
              <a:t>10: Renovation</a:t>
            </a:r>
            <a:endParaRPr lang="nl-BE" dirty="0" smtClean="0"/>
          </a:p>
        </p:txBody>
      </p:sp>
      <p:sp>
        <p:nvSpPr>
          <p:cNvPr id="4" name="Slide Number Placeholder 3"/>
          <p:cNvSpPr>
            <a:spLocks noGrp="1"/>
          </p:cNvSpPr>
          <p:nvPr>
            <p:ph type="sldNum" sz="quarter" idx="10"/>
          </p:nvPr>
        </p:nvSpPr>
        <p:spPr/>
        <p:txBody>
          <a:bodyPr/>
          <a:lstStyle/>
          <a:p>
            <a:fld id="{B0B37691-5EF0-49AC-8E66-FA4ACA631433}" type="slidenum">
              <a:rPr lang="nl-BE" smtClean="0"/>
              <a:t>3</a:t>
            </a:fld>
            <a:endParaRPr lang="nl-BE"/>
          </a:p>
        </p:txBody>
      </p:sp>
    </p:spTree>
    <p:extLst>
      <p:ext uri="{BB962C8B-B14F-4D97-AF65-F5344CB8AC3E}">
        <p14:creationId xmlns:p14="http://schemas.microsoft.com/office/powerpoint/2010/main" val="405252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4</a:t>
            </a:fld>
            <a:endParaRPr lang="nl-BE"/>
          </a:p>
        </p:txBody>
      </p:sp>
    </p:spTree>
    <p:extLst>
      <p:ext uri="{BB962C8B-B14F-4D97-AF65-F5344CB8AC3E}">
        <p14:creationId xmlns:p14="http://schemas.microsoft.com/office/powerpoint/2010/main" val="241629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The recently published report by Daedal</a:t>
            </a:r>
            <a:r>
              <a:rPr lang="nl-BE" baseline="0" dirty="0" smtClean="0"/>
              <a:t> Research, ”Global BIM Market: size, Trends and Forecasts (2016-2020)” reported that th gloabl BIM market is expected to reach almost $8billion by 2020, at a compound annual growth rate of 13% between 2015 and 2020. (Daedal Research, 2016)</a:t>
            </a:r>
          </a:p>
          <a:p>
            <a:endParaRPr lang="nl-BE" baseline="0" dirty="0" smtClean="0"/>
          </a:p>
          <a:p>
            <a:r>
              <a:rPr lang="nl-BE" baseline="0" dirty="0" smtClean="0"/>
              <a:t>The implementation of BIM in the construction industry is accelerating globally. In the UK BIM usage increased from 13% in 2011 to 54% in 2016 amongst all construction professions. While it is recognised that implementation is increasing across many countries, the level of BIM use and the rate it is increasing varies between the different regions.</a:t>
            </a:r>
          </a:p>
          <a:p>
            <a:endParaRPr lang="nl-BE" baseline="0" dirty="0" smtClean="0"/>
          </a:p>
          <a:p>
            <a:r>
              <a:rPr lang="nl-BE" baseline="0" dirty="0" smtClean="0"/>
              <a:t>Governments across the globe are increasingly  recognising the efficiencies that can be gained with this change. Learning from leading jurisdictions, governments which are embarking on the transformation journey have been convinced that the strategic use of BIM can support a leaner more innovative construction sector thus addressing declining productivity prevalent in construction (Kelly et al, 2013 and Farmer, 2016)</a:t>
            </a:r>
          </a:p>
          <a:p>
            <a:endParaRPr lang="nl-BE" baseline="0" dirty="0" smtClean="0"/>
          </a:p>
          <a:p>
            <a:r>
              <a:rPr lang="nl-BE" baseline="0" dirty="0" smtClean="0"/>
              <a:t>An overview of BIM adoption is shown in the figure, demonstrating that there is considerable uptake of BIM by governments across the globe. </a:t>
            </a:r>
          </a:p>
          <a:p>
            <a:r>
              <a:rPr lang="nl-BE" baseline="0" dirty="0" smtClean="0"/>
              <a:t>Currently the governments of the UK, Hong Kong and South Korea have taken an agressive stance with BIM initiatives in recent years, as have the Scandinavian countries who have been working with BIM for over a decade now.</a:t>
            </a: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5</a:t>
            </a:fld>
            <a:endParaRPr lang="nl-BE"/>
          </a:p>
        </p:txBody>
      </p:sp>
    </p:spTree>
    <p:extLst>
      <p:ext uri="{BB962C8B-B14F-4D97-AF65-F5344CB8AC3E}">
        <p14:creationId xmlns:p14="http://schemas.microsoft.com/office/powerpoint/2010/main" val="378861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The terms 4, 5 and 6D are used to emphasize the possibilities</a:t>
            </a:r>
            <a:r>
              <a:rPr lang="nl-BE" baseline="0" dirty="0" smtClean="0"/>
              <a:t> of the application of BIM, beyond ‘just’ the 3D model, throughout the entire building life cycle. It refers to, for example, construction simulations (4D, time); construction cost estimations (5D) or long-term maintenance plans (6D), among other applications.</a:t>
            </a: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6</a:t>
            </a:fld>
            <a:endParaRPr lang="nl-BE"/>
          </a:p>
        </p:txBody>
      </p:sp>
    </p:spTree>
    <p:extLst>
      <p:ext uri="{BB962C8B-B14F-4D97-AF65-F5344CB8AC3E}">
        <p14:creationId xmlns:p14="http://schemas.microsoft.com/office/powerpoint/2010/main" val="273977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For a BIM process the work at the beginning of the process is very high, because</a:t>
            </a:r>
            <a:r>
              <a:rPr lang="nl-BE" baseline="0" dirty="0" smtClean="0"/>
              <a:t> you need to specify all the specifications. Throughout the development of the project, the level of difficulty in the process decreases because everything is very well prepared and defined in the beginning.</a:t>
            </a:r>
          </a:p>
          <a:p>
            <a:endParaRPr lang="nl-BE" baseline="0" dirty="0" smtClean="0"/>
          </a:p>
          <a:p>
            <a:r>
              <a:rPr lang="nl-BE" baseline="0" dirty="0" smtClean="0"/>
              <a:t>Working without a BIM process makes that in the beginning, you make rough sketches of the design and start from there. The level of complexity increases throughout the project as the “difficulties” and “issues” are only becoming clear when you face them and they need to be resolved at that moment. This might impact the timing of the project as you can bump into issues that weren’t foreseen and that ask more time than expected.</a:t>
            </a: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7</a:t>
            </a:fld>
            <a:endParaRPr lang="nl-BE"/>
          </a:p>
        </p:txBody>
      </p:sp>
    </p:spTree>
    <p:extLst>
      <p:ext uri="{BB962C8B-B14F-4D97-AF65-F5344CB8AC3E}">
        <p14:creationId xmlns:p14="http://schemas.microsoft.com/office/powerpoint/2010/main" val="49179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Everything starts with good data!</a:t>
            </a: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8</a:t>
            </a:fld>
            <a:endParaRPr lang="nl-BE"/>
          </a:p>
        </p:txBody>
      </p:sp>
    </p:spTree>
    <p:extLst>
      <p:ext uri="{BB962C8B-B14F-4D97-AF65-F5344CB8AC3E}">
        <p14:creationId xmlns:p14="http://schemas.microsoft.com/office/powerpoint/2010/main" val="22113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BE" dirty="0" smtClean="0"/>
              <a:t>Facilitates coordination and collaboration</a:t>
            </a:r>
            <a:r>
              <a:rPr lang="nl-BE" baseline="0" dirty="0" smtClean="0"/>
              <a:t> between the disciplines involved in the design, construction, operation and maintenance of existing buildings. The project team works on the same model, any changes are automatically coordinated</a:t>
            </a:r>
          </a:p>
          <a:p>
            <a:pPr marL="171450" indent="-171450">
              <a:buFont typeface="Arial" panose="020B0604020202020204" pitchFamily="34" charset="0"/>
              <a:buChar char="•"/>
            </a:pPr>
            <a:r>
              <a:rPr lang="nl-BE" baseline="0" dirty="0" smtClean="0"/>
              <a:t>Time is saved, as the coordination checks are reduced or eliminated through clash detection</a:t>
            </a:r>
          </a:p>
          <a:p>
            <a:pPr marL="0" indent="0">
              <a:buFont typeface="Arial" panose="020B0604020202020204" pitchFamily="34" charset="0"/>
              <a:buNone/>
            </a:pPr>
            <a:r>
              <a:rPr lang="nl-BE" baseline="0" dirty="0" smtClean="0"/>
              <a:t>	What is a clash? A clash occurs when elements of different models occupy the same space. A clash may be geometric (for example pipes passing through walls), schedule based 	(when different aspects of work that are supposed to be sequential are scheduled to occur together or in reverse), or changes/updates not made to drawings.</a:t>
            </a:r>
          </a:p>
          <a:p>
            <a:pPr marL="171450" indent="-171450">
              <a:buFont typeface="Arial" panose="020B0604020202020204" pitchFamily="34" charset="0"/>
              <a:buChar char="•"/>
            </a:pPr>
            <a:r>
              <a:rPr lang="nl-BE" baseline="0" dirty="0" smtClean="0"/>
              <a:t>Show cost implications of design changes as they occur</a:t>
            </a:r>
          </a:p>
          <a:p>
            <a:pPr marL="171450" indent="-171450">
              <a:buFont typeface="Arial" panose="020B0604020202020204" pitchFamily="34" charset="0"/>
              <a:buChar char="•"/>
            </a:pPr>
            <a:r>
              <a:rPr lang="nl-BE" baseline="0" dirty="0" smtClean="0"/>
              <a:t>Errors on site are significantly reduced as information is coordinated and clash detected</a:t>
            </a:r>
          </a:p>
          <a:p>
            <a:pPr marL="171450" indent="-171450">
              <a:buFont typeface="Arial" panose="020B0604020202020204" pitchFamily="34" charset="0"/>
              <a:buChar char="•"/>
            </a:pPr>
            <a:r>
              <a:rPr lang="nl-BE" baseline="0" dirty="0" smtClean="0"/>
              <a:t>Building service information is available for facilities management on completion of the build. No need to create all the necessary information after completion as everything is already available</a:t>
            </a:r>
          </a:p>
          <a:p>
            <a:pPr marL="171450" indent="-171450">
              <a:buFont typeface="Arial" panose="020B0604020202020204" pitchFamily="34" charset="0"/>
              <a:buChar char="•"/>
            </a:pPr>
            <a:r>
              <a:rPr lang="nl-BE" baseline="0" dirty="0" smtClean="0"/>
              <a:t>The information transfer between the phases of design, construction and operation, is smoother, as each discipline adds information to the model</a:t>
            </a:r>
          </a:p>
          <a:p>
            <a:pPr marL="171450" indent="-171450">
              <a:buFont typeface="Arial" panose="020B0604020202020204" pitchFamily="34" charset="0"/>
              <a:buChar char="•"/>
            </a:pPr>
            <a:r>
              <a:rPr lang="nl-BE" baseline="0" dirty="0" smtClean="0"/>
              <a:t>Productivity is increased, as information is retrieved faster and easily</a:t>
            </a:r>
          </a:p>
          <a:p>
            <a:pPr marL="171450" indent="-171450">
              <a:buFont typeface="Arial" panose="020B0604020202020204" pitchFamily="34" charset="0"/>
              <a:buChar char="•"/>
            </a:pPr>
            <a:endParaRPr lang="nl-BE" baseline="0" dirty="0" smtClean="0"/>
          </a:p>
          <a:p>
            <a:pPr marL="171450" indent="-171450">
              <a:buFont typeface="Arial" panose="020B0604020202020204" pitchFamily="34" charset="0"/>
              <a:buChar char="•"/>
            </a:pPr>
            <a:endParaRPr lang="nl-BE" baseline="0" dirty="0" smtClean="0"/>
          </a:p>
          <a:p>
            <a:pPr marL="171450" indent="-171450">
              <a:buFont typeface="Arial" panose="020B0604020202020204" pitchFamily="34" charset="0"/>
              <a:buChar char="•"/>
            </a:pPr>
            <a:endParaRPr lang="nl-BE" baseline="0" dirty="0" smtClean="0"/>
          </a:p>
          <a:p>
            <a:pPr marL="171450" indent="-171450">
              <a:buFont typeface="Arial" panose="020B0604020202020204" pitchFamily="34" charset="0"/>
              <a:buChar char="•"/>
            </a:pPr>
            <a:endParaRPr lang="nl-BE" dirty="0"/>
          </a:p>
        </p:txBody>
      </p:sp>
      <p:sp>
        <p:nvSpPr>
          <p:cNvPr id="4" name="Slide Number Placeholder 3"/>
          <p:cNvSpPr>
            <a:spLocks noGrp="1"/>
          </p:cNvSpPr>
          <p:nvPr>
            <p:ph type="sldNum" sz="quarter" idx="10"/>
          </p:nvPr>
        </p:nvSpPr>
        <p:spPr/>
        <p:txBody>
          <a:bodyPr/>
          <a:lstStyle/>
          <a:p>
            <a:fld id="{B0B37691-5EF0-49AC-8E66-FA4ACA631433}" type="slidenum">
              <a:rPr lang="nl-BE" smtClean="0"/>
              <a:t>9</a:t>
            </a:fld>
            <a:endParaRPr lang="nl-BE"/>
          </a:p>
        </p:txBody>
      </p:sp>
    </p:spTree>
    <p:extLst>
      <p:ext uri="{BB962C8B-B14F-4D97-AF65-F5344CB8AC3E}">
        <p14:creationId xmlns:p14="http://schemas.microsoft.com/office/powerpoint/2010/main" val="297914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LOD100: start of design</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LOD200-300: information added to the design</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LOD400: starting the building of the building. All specs are available</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LOD500: all details added to the model: all details added that are important for the operating of the building: operating models, certificates, …</a:t>
            </a:r>
            <a:endParaRPr lang="nl-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B37691-5EF0-49AC-8E66-FA4ACA631433}" type="slidenum">
              <a:rPr lang="nl-BE" smtClean="0"/>
              <a:t>10</a:t>
            </a:fld>
            <a:endParaRPr lang="nl-BE"/>
          </a:p>
        </p:txBody>
      </p:sp>
    </p:spTree>
    <p:extLst>
      <p:ext uri="{BB962C8B-B14F-4D97-AF65-F5344CB8AC3E}">
        <p14:creationId xmlns:p14="http://schemas.microsoft.com/office/powerpoint/2010/main" val="303019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66357" y="2130425"/>
            <a:ext cx="7772400" cy="1470025"/>
          </a:xfrm>
        </p:spPr>
        <p:txBody>
          <a:bodyPr/>
          <a:lstStyle/>
          <a:p>
            <a:r>
              <a:rPr lang="nl-NL" smtClean="0"/>
              <a:t>Klik om de stijl te bewerken</a:t>
            </a:r>
            <a:endParaRPr lang="nl-NL"/>
          </a:p>
        </p:txBody>
      </p:sp>
      <p:sp>
        <p:nvSpPr>
          <p:cNvPr id="3" name="Subtitel 2"/>
          <p:cNvSpPr>
            <a:spLocks noGrp="1"/>
          </p:cNvSpPr>
          <p:nvPr>
            <p:ph type="subTitle" idx="1"/>
          </p:nvPr>
        </p:nvSpPr>
        <p:spPr>
          <a:xfrm>
            <a:off x="27146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CA1E25DC-568E-EE48-B37D-71065453AEA2}" type="datetimeFigureOut">
              <a:rPr lang="nl-NL"/>
              <a:pPr>
                <a:defRPr/>
              </a:pPr>
              <a:t>1-3-2018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67CE97B-501B-EB4B-83A8-BD17D623EB67}" type="slidenum">
              <a:rPr lang="nl-NL"/>
              <a:pPr>
                <a:defRPr/>
              </a:pPr>
              <a:t>‹#›</a:t>
            </a:fld>
            <a:endParaRPr lang="nl-NL"/>
          </a:p>
        </p:txBody>
      </p:sp>
    </p:spTree>
    <p:extLst>
      <p:ext uri="{BB962C8B-B14F-4D97-AF65-F5344CB8AC3E}">
        <p14:creationId xmlns:p14="http://schemas.microsoft.com/office/powerpoint/2010/main" val="16867598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1159D6DF-64E9-9047-9805-B81A48F35139}" type="datetimeFigureOut">
              <a:rPr lang="nl-NL"/>
              <a:pPr>
                <a:defRPr/>
              </a:pPr>
              <a:t>1-3-2018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0EAF36F-18E6-2443-B7DA-ED4453A97FAE}" type="slidenum">
              <a:rPr lang="nl-NL"/>
              <a:pPr>
                <a:defRPr/>
              </a:pPr>
              <a:t>‹#›</a:t>
            </a:fld>
            <a:endParaRPr lang="nl-NL"/>
          </a:p>
        </p:txBody>
      </p:sp>
    </p:spTree>
    <p:extLst>
      <p:ext uri="{BB962C8B-B14F-4D97-AF65-F5344CB8AC3E}">
        <p14:creationId xmlns:p14="http://schemas.microsoft.com/office/powerpoint/2010/main" val="110094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5F3D391-FB67-F543-881A-FCB5CB959F3D}" type="datetimeFigureOut">
              <a:rPr lang="nl-NL"/>
              <a:pPr>
                <a:defRPr/>
              </a:pPr>
              <a:t>1-3-2018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45BF707-477A-E149-B79E-6D06126B407A}" type="slidenum">
              <a:rPr lang="nl-NL"/>
              <a:pPr>
                <a:defRPr/>
              </a:pPr>
              <a:t>‹#›</a:t>
            </a:fld>
            <a:endParaRPr lang="nl-NL"/>
          </a:p>
        </p:txBody>
      </p:sp>
    </p:spTree>
    <p:extLst>
      <p:ext uri="{BB962C8B-B14F-4D97-AF65-F5344CB8AC3E}">
        <p14:creationId xmlns:p14="http://schemas.microsoft.com/office/powerpoint/2010/main" val="200941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7534" y="2400173"/>
            <a:ext cx="4865864" cy="1718080"/>
          </a:xfrm>
          <a:prstGeom prst="rect">
            <a:avLst/>
          </a:prstGeom>
        </p:spPr>
      </p:pic>
      <p:pic>
        <p:nvPicPr>
          <p:cNvPr id="8" name="Afbeelding 6" descr="Aalberts Industries Powerpoint 4-3 300dpi.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847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lumMod val="75000"/>
                  </a:schemeClr>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C1A97B5-0C19-9F4F-BDBB-E2731D489DF2}" type="datetimeFigureOut">
              <a:rPr lang="nl-NL"/>
              <a:pPr>
                <a:defRPr/>
              </a:pPr>
              <a:t>1-3-2018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D696A9-5622-744A-81ED-B8086C0A3670}" type="slidenum">
              <a:rPr lang="nl-NL"/>
              <a:pPr>
                <a:defRPr/>
              </a:pPr>
              <a:t>‹#›</a:t>
            </a:fld>
            <a:endParaRPr lang="nl-NL"/>
          </a:p>
        </p:txBody>
      </p:sp>
    </p:spTree>
    <p:extLst>
      <p:ext uri="{BB962C8B-B14F-4D97-AF65-F5344CB8AC3E}">
        <p14:creationId xmlns:p14="http://schemas.microsoft.com/office/powerpoint/2010/main" val="4146822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71525"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27152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E7D99C8-5865-6B43-8E2A-8574D5798EBA}" type="datetimeFigureOut">
              <a:rPr lang="nl-NL"/>
              <a:pPr>
                <a:defRPr/>
              </a:pPr>
              <a:t>1-3-2018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1FE73EE-93FA-FC42-A99B-CAF4E25DCBC1}" type="slidenum">
              <a:rPr lang="nl-NL"/>
              <a:pPr>
                <a:defRPr/>
              </a:pPr>
              <a:t>‹#›</a:t>
            </a:fld>
            <a:endParaRPr lang="nl-NL"/>
          </a:p>
        </p:txBody>
      </p:sp>
    </p:spTree>
    <p:extLst>
      <p:ext uri="{BB962C8B-B14F-4D97-AF65-F5344CB8AC3E}">
        <p14:creationId xmlns:p14="http://schemas.microsoft.com/office/powerpoint/2010/main" val="370504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90282" y="1600200"/>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512D0DBC-2B7D-554D-B34F-9380D0CE910A}" type="datetimeFigureOut">
              <a:rPr lang="nl-NL"/>
              <a:pPr>
                <a:defRPr/>
              </a:pPr>
              <a:t>1-3-2018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C095418-8EA0-744C-AD0F-3D6D30F8EA01}" type="slidenum">
              <a:rPr lang="nl-NL"/>
              <a:pPr>
                <a:defRPr/>
              </a:pPr>
              <a:t>‹#›</a:t>
            </a:fld>
            <a:endParaRPr lang="nl-NL"/>
          </a:p>
        </p:txBody>
      </p:sp>
    </p:spTree>
    <p:extLst>
      <p:ext uri="{BB962C8B-B14F-4D97-AF65-F5344CB8AC3E}">
        <p14:creationId xmlns:p14="http://schemas.microsoft.com/office/powerpoint/2010/main" val="26901378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271525"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271525"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658F1764-DACB-C945-9DF4-A77E815DD40C}" type="datetimeFigureOut">
              <a:rPr lang="nl-NL"/>
              <a:pPr>
                <a:defRPr/>
              </a:pPr>
              <a:t>1-3-2018</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D296941F-8587-8B47-9625-786DEE525073}" type="slidenum">
              <a:rPr lang="nl-NL"/>
              <a:pPr>
                <a:defRPr/>
              </a:pPr>
              <a:t>‹#›</a:t>
            </a:fld>
            <a:endParaRPr lang="nl-NL"/>
          </a:p>
        </p:txBody>
      </p:sp>
    </p:spTree>
    <p:extLst>
      <p:ext uri="{BB962C8B-B14F-4D97-AF65-F5344CB8AC3E}">
        <p14:creationId xmlns:p14="http://schemas.microsoft.com/office/powerpoint/2010/main" val="411357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A77F941C-0C3D-CA47-9A98-DDEA539ED272}" type="datetimeFigureOut">
              <a:rPr lang="nl-NL"/>
              <a:pPr>
                <a:defRPr/>
              </a:pPr>
              <a:t>1-3-2018</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87AB7889-967E-664B-888B-06B43AFD35CA}" type="slidenum">
              <a:rPr lang="nl-NL"/>
              <a:pPr>
                <a:defRPr/>
              </a:pPr>
              <a:t>‹#›</a:t>
            </a:fld>
            <a:endParaRPr lang="nl-NL"/>
          </a:p>
        </p:txBody>
      </p:sp>
    </p:spTree>
    <p:extLst>
      <p:ext uri="{BB962C8B-B14F-4D97-AF65-F5344CB8AC3E}">
        <p14:creationId xmlns:p14="http://schemas.microsoft.com/office/powerpoint/2010/main" val="2914995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2DF31B2-0D92-0C4E-9436-1071683D0198}" type="datetimeFigureOut">
              <a:rPr lang="nl-NL"/>
              <a:pPr>
                <a:defRPr/>
              </a:pPr>
              <a:t>1-3-2018</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9F0B14CD-8191-7B4D-BF9A-AC4F222F901A}" type="slidenum">
              <a:rPr lang="nl-NL"/>
              <a:pPr>
                <a:defRPr/>
              </a:pPr>
              <a:t>‹#›</a:t>
            </a:fld>
            <a:endParaRPr lang="nl-NL"/>
          </a:p>
        </p:txBody>
      </p:sp>
    </p:spTree>
    <p:extLst>
      <p:ext uri="{BB962C8B-B14F-4D97-AF65-F5344CB8AC3E}">
        <p14:creationId xmlns:p14="http://schemas.microsoft.com/office/powerpoint/2010/main" val="222101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BF4851F-04FC-4748-B490-5490A5ED1891}" type="datetimeFigureOut">
              <a:rPr lang="nl-NL"/>
              <a:pPr>
                <a:defRPr/>
              </a:pPr>
              <a:t>1-3-2018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3B29A35-C269-684A-8A9C-FBCED01620DA}" type="slidenum">
              <a:rPr lang="nl-NL"/>
              <a:pPr>
                <a:defRPr/>
              </a:pPr>
              <a:t>‹#›</a:t>
            </a:fld>
            <a:endParaRPr lang="nl-NL"/>
          </a:p>
        </p:txBody>
      </p:sp>
    </p:spTree>
    <p:extLst>
      <p:ext uri="{BB962C8B-B14F-4D97-AF65-F5344CB8AC3E}">
        <p14:creationId xmlns:p14="http://schemas.microsoft.com/office/powerpoint/2010/main" val="11932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71525"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71525"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27152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408E84-C30C-8D4D-9D3E-F5EF008A022B}" type="datetimeFigureOut">
              <a:rPr lang="nl-NL"/>
              <a:pPr>
                <a:defRPr/>
              </a:pPr>
              <a:t>1-3-2018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F1570BE-E59C-F94F-8E7F-91CAD012C033}" type="slidenum">
              <a:rPr lang="nl-NL"/>
              <a:pPr>
                <a:defRPr/>
              </a:pPr>
              <a:t>‹#›</a:t>
            </a:fld>
            <a:endParaRPr lang="nl-NL"/>
          </a:p>
        </p:txBody>
      </p:sp>
    </p:spTree>
    <p:extLst>
      <p:ext uri="{BB962C8B-B14F-4D97-AF65-F5344CB8AC3E}">
        <p14:creationId xmlns:p14="http://schemas.microsoft.com/office/powerpoint/2010/main" val="20312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descr="Aalberts Industries Powerpoint 4-3 300dpi.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jdelijke aanduiding voor titel 1"/>
          <p:cNvSpPr>
            <a:spLocks noGrp="1"/>
          </p:cNvSpPr>
          <p:nvPr>
            <p:ph type="title"/>
          </p:nvPr>
        </p:nvSpPr>
        <p:spPr bwMode="auto">
          <a:xfrm>
            <a:off x="271463" y="240454"/>
            <a:ext cx="8229600" cy="61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91440" bIns="0" numCol="1" anchor="ctr" anchorCtr="0" compatLnSpc="1">
            <a:prstTxWarp prst="textNoShape">
              <a:avLst/>
            </a:prstTxWarp>
          </a:bodyPr>
          <a:lstStyle/>
          <a:p>
            <a:pPr lvl="0"/>
            <a:r>
              <a:rPr lang="nl-NL" dirty="0"/>
              <a:t>Titelstijl van model bewerken</a:t>
            </a:r>
          </a:p>
        </p:txBody>
      </p:sp>
      <p:sp>
        <p:nvSpPr>
          <p:cNvPr id="1027" name="Tijdelijke aanduiding voor tekst 2"/>
          <p:cNvSpPr>
            <a:spLocks noGrp="1"/>
          </p:cNvSpPr>
          <p:nvPr>
            <p:ph type="body" idx="1"/>
          </p:nvPr>
        </p:nvSpPr>
        <p:spPr bwMode="auto">
          <a:xfrm>
            <a:off x="271463" y="1600200"/>
            <a:ext cx="8229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9144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271463" y="6013450"/>
            <a:ext cx="2133600" cy="365125"/>
          </a:xfrm>
          <a:prstGeom prst="rect">
            <a:avLst/>
          </a:prstGeom>
        </p:spPr>
        <p:txBody>
          <a:bodyPr vert="horz" wrap="none" lIns="0" tIns="0" rIns="91440" bIns="0" rtlCol="0" anchor="t" anchorCtr="0">
            <a:noAutofit/>
          </a:bodyPr>
          <a:lstStyle>
            <a:lvl1pPr algn="l"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D12BD5AC-AB91-3443-B25A-C11BEE7BC243}" type="datetimeFigureOut">
              <a:rPr lang="nl-NL" smtClean="0"/>
              <a:pPr>
                <a:defRPr/>
              </a:pPr>
              <a:t>1-3-2018</a:t>
            </a:fld>
            <a:endParaRPr lang="nl-NL" dirty="0"/>
          </a:p>
        </p:txBody>
      </p:sp>
      <p:sp>
        <p:nvSpPr>
          <p:cNvPr id="5" name="Tijdelijke aanduiding voor voettekst 4"/>
          <p:cNvSpPr>
            <a:spLocks noGrp="1"/>
          </p:cNvSpPr>
          <p:nvPr>
            <p:ph type="ftr" sz="quarter" idx="3"/>
          </p:nvPr>
        </p:nvSpPr>
        <p:spPr>
          <a:xfrm>
            <a:off x="2938463" y="6013450"/>
            <a:ext cx="2895600" cy="365125"/>
          </a:xfrm>
          <a:prstGeom prst="rect">
            <a:avLst/>
          </a:prstGeom>
        </p:spPr>
        <p:txBody>
          <a:bodyPr vert="horz" wrap="none" lIns="0" tIns="0" rIns="91440" bIns="0" rtlCol="0" anchor="t" anchorCtr="0">
            <a:noAutofit/>
          </a:bodyPr>
          <a:lstStyle>
            <a:lvl1pPr algn="l"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nl-NL" dirty="0"/>
          </a:p>
        </p:txBody>
      </p:sp>
      <p:sp>
        <p:nvSpPr>
          <p:cNvPr id="6" name="Tijdelijke aanduiding voor dianummer 5"/>
          <p:cNvSpPr>
            <a:spLocks noGrp="1"/>
          </p:cNvSpPr>
          <p:nvPr>
            <p:ph type="sldNum" sz="quarter" idx="4"/>
          </p:nvPr>
        </p:nvSpPr>
        <p:spPr>
          <a:xfrm>
            <a:off x="6367463" y="6013450"/>
            <a:ext cx="2133600" cy="365125"/>
          </a:xfrm>
          <a:prstGeom prst="rect">
            <a:avLst/>
          </a:prstGeom>
        </p:spPr>
        <p:txBody>
          <a:bodyPr vert="horz" wrap="none" lIns="0" tIns="0" rIns="91440" bIns="0" rtlCol="0" anchor="t" anchorCtr="0">
            <a:noAutofit/>
          </a:bodyPr>
          <a:lstStyle>
            <a:lvl1pPr algn="l"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BBBE8D14-1ADE-9D40-B1E0-31F655D7BDEB}" type="slidenum">
              <a:rPr lang="nl-NL" smtClean="0"/>
              <a:pPr>
                <a:defRPr/>
              </a:pPr>
              <a:t>‹#›</a:t>
            </a:fld>
            <a:endParaRPr lang="nl-NL" dirty="0"/>
          </a:p>
        </p:txBody>
      </p:sp>
      <p:pic>
        <p:nvPicPr>
          <p:cNvPr id="2" name="Picture 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93115" y="208255"/>
            <a:ext cx="1937193" cy="68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457200" rtl="0" eaLnBrk="1" fontAlgn="base" hangingPunct="1">
        <a:spcBef>
          <a:spcPct val="0"/>
        </a:spcBef>
        <a:spcAft>
          <a:spcPct val="0"/>
        </a:spcAft>
        <a:defRPr sz="2400" b="1" kern="1200">
          <a:solidFill>
            <a:schemeClr val="tx2">
              <a:lumMod val="75000"/>
            </a:schemeClr>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spcBef>
          <a:spcPct val="0"/>
        </a:spcBef>
        <a:spcAft>
          <a:spcPct val="0"/>
        </a:spcAft>
        <a:defRPr sz="3600">
          <a:solidFill>
            <a:schemeClr val="tx1"/>
          </a:solidFill>
          <a:latin typeface="Verdana" charset="0"/>
          <a:ea typeface="ＭＳ Ｐゴシック" charset="0"/>
        </a:defRPr>
      </a:lvl2pPr>
      <a:lvl3pPr algn="l" defTabSz="457200" rtl="0" eaLnBrk="1" fontAlgn="base" hangingPunct="1">
        <a:spcBef>
          <a:spcPct val="0"/>
        </a:spcBef>
        <a:spcAft>
          <a:spcPct val="0"/>
        </a:spcAft>
        <a:defRPr sz="3600">
          <a:solidFill>
            <a:schemeClr val="tx1"/>
          </a:solidFill>
          <a:latin typeface="Verdana" charset="0"/>
          <a:ea typeface="ＭＳ Ｐゴシック" charset="0"/>
        </a:defRPr>
      </a:lvl3pPr>
      <a:lvl4pPr algn="l" defTabSz="457200" rtl="0" eaLnBrk="1" fontAlgn="base" hangingPunct="1">
        <a:spcBef>
          <a:spcPct val="0"/>
        </a:spcBef>
        <a:spcAft>
          <a:spcPct val="0"/>
        </a:spcAft>
        <a:defRPr sz="3600">
          <a:solidFill>
            <a:schemeClr val="tx1"/>
          </a:solidFill>
          <a:latin typeface="Verdana" charset="0"/>
          <a:ea typeface="ＭＳ Ｐゴシック" charset="0"/>
        </a:defRPr>
      </a:lvl4pPr>
      <a:lvl5pPr algn="l" defTabSz="457200" rtl="0" eaLnBrk="1" fontAlgn="base" hangingPunct="1">
        <a:spcBef>
          <a:spcPct val="0"/>
        </a:spcBef>
        <a:spcAft>
          <a:spcPct val="0"/>
        </a:spcAft>
        <a:defRPr sz="3600">
          <a:solidFill>
            <a:schemeClr val="tx1"/>
          </a:solidFill>
          <a:latin typeface="Verdana" charset="0"/>
          <a:ea typeface="ＭＳ Ｐゴシック" charset="0"/>
        </a:defRPr>
      </a:lvl5pPr>
      <a:lvl6pPr marL="457200" algn="l" defTabSz="457200" rtl="0" eaLnBrk="1" fontAlgn="base" hangingPunct="1">
        <a:spcBef>
          <a:spcPct val="0"/>
        </a:spcBef>
        <a:spcAft>
          <a:spcPct val="0"/>
        </a:spcAft>
        <a:defRPr sz="3600">
          <a:solidFill>
            <a:schemeClr val="tx1"/>
          </a:solidFill>
          <a:latin typeface="Verdana" charset="0"/>
          <a:ea typeface="ＭＳ Ｐゴシック" charset="0"/>
        </a:defRPr>
      </a:lvl6pPr>
      <a:lvl7pPr marL="914400" algn="l" defTabSz="457200" rtl="0" eaLnBrk="1" fontAlgn="base" hangingPunct="1">
        <a:spcBef>
          <a:spcPct val="0"/>
        </a:spcBef>
        <a:spcAft>
          <a:spcPct val="0"/>
        </a:spcAft>
        <a:defRPr sz="3600">
          <a:solidFill>
            <a:schemeClr val="tx1"/>
          </a:solidFill>
          <a:latin typeface="Verdana" charset="0"/>
          <a:ea typeface="ＭＳ Ｐゴシック" charset="0"/>
        </a:defRPr>
      </a:lvl7pPr>
      <a:lvl8pPr marL="1371600" algn="l" defTabSz="457200" rtl="0" eaLnBrk="1" fontAlgn="base" hangingPunct="1">
        <a:spcBef>
          <a:spcPct val="0"/>
        </a:spcBef>
        <a:spcAft>
          <a:spcPct val="0"/>
        </a:spcAft>
        <a:defRPr sz="3600">
          <a:solidFill>
            <a:schemeClr val="tx1"/>
          </a:solidFill>
          <a:latin typeface="Verdana" charset="0"/>
          <a:ea typeface="ＭＳ Ｐゴシック" charset="0"/>
        </a:defRPr>
      </a:lvl8pPr>
      <a:lvl9pPr marL="1828800" algn="l" defTabSz="457200" rtl="0" eaLnBrk="1" fontAlgn="base" hangingPunct="1">
        <a:spcBef>
          <a:spcPct val="0"/>
        </a:spcBef>
        <a:spcAft>
          <a:spcPct val="0"/>
        </a:spcAft>
        <a:defRPr sz="3600">
          <a:solidFill>
            <a:schemeClr val="tx1"/>
          </a:solidFill>
          <a:latin typeface="Verdan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57" y="2523617"/>
            <a:ext cx="7772400" cy="1470025"/>
          </a:xfrm>
        </p:spPr>
        <p:txBody>
          <a:bodyPr/>
          <a:lstStyle/>
          <a:p>
            <a:r>
              <a:rPr lang="nl-BE" dirty="0" smtClean="0"/>
              <a:t>Henco – BIM Ready</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8156" y="2235708"/>
            <a:ext cx="3599688" cy="3300984"/>
          </a:xfrm>
          <a:prstGeom prst="rect">
            <a:avLst/>
          </a:prstGeom>
        </p:spPr>
      </p:pic>
    </p:spTree>
    <p:extLst>
      <p:ext uri="{BB962C8B-B14F-4D97-AF65-F5344CB8AC3E}">
        <p14:creationId xmlns:p14="http://schemas.microsoft.com/office/powerpoint/2010/main" val="4087168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BIM language: How to speak BIM?</a:t>
            </a:r>
            <a:endParaRPr lang="nl-BE" dirty="0"/>
          </a:p>
        </p:txBody>
      </p:sp>
      <p:sp>
        <p:nvSpPr>
          <p:cNvPr id="3" name="Content Placeholder 2"/>
          <p:cNvSpPr>
            <a:spLocks noGrp="1"/>
          </p:cNvSpPr>
          <p:nvPr>
            <p:ph idx="1"/>
          </p:nvPr>
        </p:nvSpPr>
        <p:spPr>
          <a:xfrm>
            <a:off x="271463" y="1034716"/>
            <a:ext cx="8229600" cy="5293895"/>
          </a:xfrm>
        </p:spPr>
        <p:txBody>
          <a:bodyPr/>
          <a:lstStyle/>
          <a:p>
            <a:pPr marL="0" indent="0">
              <a:buNone/>
            </a:pPr>
            <a:r>
              <a:rPr lang="nl-NL" b="1" dirty="0" smtClean="0"/>
              <a:t>BIM Terminology</a:t>
            </a:r>
          </a:p>
          <a:p>
            <a:r>
              <a:rPr lang="nl-NL" dirty="0" smtClean="0"/>
              <a:t>BIM </a:t>
            </a:r>
            <a:r>
              <a:rPr lang="nl-NL" dirty="0"/>
              <a:t>= </a:t>
            </a:r>
            <a:r>
              <a:rPr lang="nl-NL" i="1" dirty="0"/>
              <a:t>Building Information Modeling</a:t>
            </a:r>
          </a:p>
          <a:p>
            <a:r>
              <a:rPr lang="nl-NL" dirty="0"/>
              <a:t>BIM Protocol = </a:t>
            </a:r>
            <a:r>
              <a:rPr lang="nl-NL" i="1" dirty="0"/>
              <a:t>Document with requirements</a:t>
            </a:r>
          </a:p>
          <a:p>
            <a:r>
              <a:rPr lang="nl-NL" dirty="0"/>
              <a:t>LOD = </a:t>
            </a:r>
            <a:r>
              <a:rPr lang="nl-NL" i="1" dirty="0"/>
              <a:t>Level of Development </a:t>
            </a:r>
          </a:p>
          <a:p>
            <a:r>
              <a:rPr lang="nl-NL" dirty="0"/>
              <a:t>Lod = </a:t>
            </a:r>
            <a:r>
              <a:rPr lang="nl-NL" i="1" dirty="0"/>
              <a:t>Level of Detail</a:t>
            </a:r>
          </a:p>
          <a:p>
            <a:r>
              <a:rPr lang="nl-NL" dirty="0"/>
              <a:t>BIM Standards = </a:t>
            </a:r>
            <a:r>
              <a:rPr lang="nl-NL" i="1" dirty="0"/>
              <a:t>Mostly on local bases and rules</a:t>
            </a:r>
          </a:p>
          <a:p>
            <a:r>
              <a:rPr lang="nl-NL" dirty="0"/>
              <a:t>BIM Formats = </a:t>
            </a:r>
            <a:r>
              <a:rPr lang="nl-NL" i="1" dirty="0"/>
              <a:t>Revit files RVT, RFA, IFC others….</a:t>
            </a:r>
          </a:p>
          <a:p>
            <a:r>
              <a:rPr lang="nl-NL" dirty="0"/>
              <a:t>N.B.S. = Nation</a:t>
            </a:r>
            <a:r>
              <a:rPr lang="nl-NL" i="1" dirty="0"/>
              <a:t>al BIM Standard (UK and US)</a:t>
            </a:r>
          </a:p>
          <a:p>
            <a:endParaRPr lang="nl-BE" dirty="0" smtClean="0"/>
          </a:p>
          <a:p>
            <a:pPr marL="0" indent="0">
              <a:buNone/>
            </a:pPr>
            <a:r>
              <a:rPr lang="nl-NL" b="1" dirty="0"/>
              <a:t>Software for BIM</a:t>
            </a:r>
          </a:p>
          <a:p>
            <a:r>
              <a:rPr lang="nl-NL" dirty="0"/>
              <a:t>- Revit  / Autocad</a:t>
            </a:r>
          </a:p>
          <a:p>
            <a:r>
              <a:rPr lang="nl-NL" dirty="0"/>
              <a:t>- Archicad</a:t>
            </a:r>
          </a:p>
          <a:p>
            <a:r>
              <a:rPr lang="nl-NL" dirty="0"/>
              <a:t>- Many more programs in the BIM workflow.</a:t>
            </a:r>
          </a:p>
          <a:p>
            <a:r>
              <a:rPr lang="nl-NL" dirty="0"/>
              <a:t>- Tekla, Plancal Nova, Sketchup, </a:t>
            </a:r>
          </a:p>
          <a:p>
            <a:r>
              <a:rPr lang="nl-NL" dirty="0"/>
              <a:t>- Navisworks, Solibri for clashes etc..</a:t>
            </a:r>
          </a:p>
          <a:p>
            <a:r>
              <a:rPr lang="nl-NL" dirty="0"/>
              <a:t>- BIM2Field, BIM360, Revit Server and more cloudbased solutions.</a:t>
            </a:r>
          </a:p>
          <a:p>
            <a:endParaRPr lang="nl-BE" dirty="0"/>
          </a:p>
        </p:txBody>
      </p:sp>
    </p:spTree>
    <p:extLst>
      <p:ext uri="{BB962C8B-B14F-4D97-AF65-F5344CB8AC3E}">
        <p14:creationId xmlns:p14="http://schemas.microsoft.com/office/powerpoint/2010/main" val="359993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Henco Product Line Placer</a:t>
            </a:r>
            <a:endParaRPr lang="nl-BE"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463" y="1034716"/>
            <a:ext cx="4504167" cy="5183104"/>
          </a:xfrm>
          <a:prstGeom prst="rect">
            <a:avLst/>
          </a:prstGeom>
        </p:spPr>
      </p:pic>
      <p:sp>
        <p:nvSpPr>
          <p:cNvPr id="8" name="Rectangle 7"/>
          <p:cNvSpPr/>
          <p:nvPr/>
        </p:nvSpPr>
        <p:spPr>
          <a:xfrm>
            <a:off x="4553954" y="5571489"/>
            <a:ext cx="4591770" cy="646331"/>
          </a:xfrm>
          <a:prstGeom prst="rect">
            <a:avLst/>
          </a:prstGeom>
        </p:spPr>
        <p:txBody>
          <a:bodyPr wrap="none">
            <a:spAutoFit/>
          </a:bodyPr>
          <a:lstStyle/>
          <a:p>
            <a:r>
              <a:rPr lang="nl-NL" sz="3600" b="1" dirty="0"/>
              <a:t>Store.mepcontent.com</a:t>
            </a:r>
            <a:endParaRPr lang="nl-NL" sz="3600" b="1" dirty="0"/>
          </a:p>
        </p:txBody>
      </p:sp>
    </p:spTree>
    <p:extLst>
      <p:ext uri="{BB962C8B-B14F-4D97-AF65-F5344CB8AC3E}">
        <p14:creationId xmlns:p14="http://schemas.microsoft.com/office/powerpoint/2010/main" val="104768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Advantages of a branded Henco App</a:t>
            </a:r>
            <a:endParaRPr lang="nl-BE" dirty="0"/>
          </a:p>
        </p:txBody>
      </p:sp>
      <p:sp>
        <p:nvSpPr>
          <p:cNvPr id="3" name="Content Placeholder 2"/>
          <p:cNvSpPr>
            <a:spLocks noGrp="1"/>
          </p:cNvSpPr>
          <p:nvPr>
            <p:ph idx="1"/>
          </p:nvPr>
        </p:nvSpPr>
        <p:spPr/>
        <p:txBody>
          <a:bodyPr wrap="square"/>
          <a:lstStyle/>
          <a:p>
            <a:pPr>
              <a:spcAft>
                <a:spcPts val="1200"/>
              </a:spcAft>
            </a:pPr>
            <a:r>
              <a:rPr lang="nl-BE" dirty="0" smtClean="0"/>
              <a:t>Showcase our latest products</a:t>
            </a:r>
          </a:p>
          <a:p>
            <a:pPr>
              <a:spcAft>
                <a:spcPts val="1200"/>
              </a:spcAft>
            </a:pPr>
            <a:r>
              <a:rPr lang="nl-BE" dirty="0" smtClean="0"/>
              <a:t>Unique data insights</a:t>
            </a:r>
          </a:p>
          <a:p>
            <a:pPr>
              <a:spcAft>
                <a:spcPts val="1200"/>
              </a:spcAft>
            </a:pPr>
            <a:r>
              <a:rPr lang="nl-BE" dirty="0" smtClean="0"/>
              <a:t>Direct contact with engineers globally</a:t>
            </a:r>
          </a:p>
          <a:p>
            <a:pPr>
              <a:spcAft>
                <a:spcPts val="1200"/>
              </a:spcAft>
            </a:pPr>
            <a:r>
              <a:rPr lang="nl-BE" dirty="0" smtClean="0"/>
              <a:t>BIM adoption of our products in new markets</a:t>
            </a:r>
          </a:p>
          <a:p>
            <a:pPr>
              <a:spcAft>
                <a:spcPts val="1200"/>
              </a:spcAft>
            </a:pPr>
            <a:r>
              <a:rPr lang="nl-BE" dirty="0" smtClean="0"/>
              <a:t>REVIT based app: Not dependent on other software programs to work with Henco data</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0329" y="4170382"/>
            <a:ext cx="2660734" cy="2074759"/>
          </a:xfrm>
          <a:prstGeom prst="rect">
            <a:avLst/>
          </a:prstGeom>
        </p:spPr>
      </p:pic>
    </p:spTree>
    <p:extLst>
      <p:ext uri="{BB962C8B-B14F-4D97-AF65-F5344CB8AC3E}">
        <p14:creationId xmlns:p14="http://schemas.microsoft.com/office/powerpoint/2010/main" val="73482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937" y="1108460"/>
            <a:ext cx="8801557" cy="4932344"/>
          </a:xfrm>
          <a:prstGeom prst="rect">
            <a:avLst/>
          </a:prstGeom>
        </p:spPr>
      </p:pic>
    </p:spTree>
    <p:extLst>
      <p:ext uri="{BB962C8B-B14F-4D97-AF65-F5344CB8AC3E}">
        <p14:creationId xmlns:p14="http://schemas.microsoft.com/office/powerpoint/2010/main" val="302847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505" y="1105268"/>
            <a:ext cx="8734926" cy="4875807"/>
          </a:xfrm>
          <a:prstGeom prst="rect">
            <a:avLst/>
          </a:prstGeom>
        </p:spPr>
      </p:pic>
    </p:spTree>
    <p:extLst>
      <p:ext uri="{BB962C8B-B14F-4D97-AF65-F5344CB8AC3E}">
        <p14:creationId xmlns:p14="http://schemas.microsoft.com/office/powerpoint/2010/main" val="349528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31" y="1275783"/>
            <a:ext cx="8626642" cy="4811560"/>
          </a:xfrm>
          <a:prstGeom prst="rect">
            <a:avLst/>
          </a:prstGeom>
        </p:spPr>
      </p:pic>
    </p:spTree>
    <p:extLst>
      <p:ext uri="{BB962C8B-B14F-4D97-AF65-F5344CB8AC3E}">
        <p14:creationId xmlns:p14="http://schemas.microsoft.com/office/powerpoint/2010/main" val="219560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Henco App</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163" y="1707600"/>
            <a:ext cx="8458200" cy="4113183"/>
          </a:xfrm>
          <a:prstGeom prst="rect">
            <a:avLst/>
          </a:prstGeom>
        </p:spPr>
      </p:pic>
    </p:spTree>
    <p:extLst>
      <p:ext uri="{BB962C8B-B14F-4D97-AF65-F5344CB8AC3E}">
        <p14:creationId xmlns:p14="http://schemas.microsoft.com/office/powerpoint/2010/main" val="33382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Henco App</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463" y="1851238"/>
            <a:ext cx="8566484" cy="4002898"/>
          </a:xfrm>
          <a:prstGeom prst="rect">
            <a:avLst/>
          </a:prstGeom>
        </p:spPr>
      </p:pic>
    </p:spTree>
    <p:extLst>
      <p:ext uri="{BB962C8B-B14F-4D97-AF65-F5344CB8AC3E}">
        <p14:creationId xmlns:p14="http://schemas.microsoft.com/office/powerpoint/2010/main" val="196469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Demo App</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481" y="1299498"/>
            <a:ext cx="5748687" cy="4337114"/>
          </a:xfrm>
          <a:prstGeom prst="rect">
            <a:avLst/>
          </a:prstGeom>
        </p:spPr>
      </p:pic>
    </p:spTree>
    <p:extLst>
      <p:ext uri="{BB962C8B-B14F-4D97-AF65-F5344CB8AC3E}">
        <p14:creationId xmlns:p14="http://schemas.microsoft.com/office/powerpoint/2010/main" val="411766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Unique advantages of the Henco app</a:t>
            </a:r>
            <a:endParaRPr lang="nl-BE" dirty="0"/>
          </a:p>
        </p:txBody>
      </p:sp>
      <p:sp>
        <p:nvSpPr>
          <p:cNvPr id="3" name="Content Placeholder 2"/>
          <p:cNvSpPr>
            <a:spLocks noGrp="1"/>
          </p:cNvSpPr>
          <p:nvPr>
            <p:ph idx="1"/>
          </p:nvPr>
        </p:nvSpPr>
        <p:spPr/>
        <p:txBody>
          <a:bodyPr/>
          <a:lstStyle/>
          <a:p>
            <a:pPr>
              <a:spcAft>
                <a:spcPts val="1200"/>
              </a:spcAft>
            </a:pPr>
            <a:r>
              <a:rPr lang="nl-BE" dirty="0" smtClean="0"/>
              <a:t>Cloud Based Revit app</a:t>
            </a:r>
          </a:p>
          <a:p>
            <a:pPr lvl="1">
              <a:spcAft>
                <a:spcPts val="1200"/>
              </a:spcAft>
            </a:pPr>
            <a:r>
              <a:rPr lang="nl-BE" dirty="0" smtClean="0"/>
              <a:t>Always up-to-date information</a:t>
            </a:r>
          </a:p>
          <a:p>
            <a:pPr lvl="1">
              <a:spcAft>
                <a:spcPts val="1200"/>
              </a:spcAft>
            </a:pPr>
            <a:r>
              <a:rPr lang="nl-BE" dirty="0" smtClean="0"/>
              <a:t>No different versions</a:t>
            </a:r>
          </a:p>
          <a:p>
            <a:pPr lvl="1">
              <a:spcAft>
                <a:spcPts val="1200"/>
              </a:spcAft>
            </a:pPr>
            <a:r>
              <a:rPr lang="nl-BE" dirty="0" smtClean="0"/>
              <a:t>Easy to maintain</a:t>
            </a:r>
          </a:p>
          <a:p>
            <a:pPr>
              <a:spcAft>
                <a:spcPts val="1200"/>
              </a:spcAft>
            </a:pPr>
            <a:r>
              <a:rPr lang="nl-BE" dirty="0" smtClean="0"/>
              <a:t>Localized product lines, languages and deeplinks</a:t>
            </a:r>
          </a:p>
          <a:p>
            <a:pPr>
              <a:spcAft>
                <a:spcPts val="1200"/>
              </a:spcAft>
            </a:pPr>
            <a:r>
              <a:rPr lang="nl-BE" dirty="0" smtClean="0"/>
              <a:t>Newschannel: direct contact with your community</a:t>
            </a:r>
          </a:p>
          <a:p>
            <a:pPr>
              <a:spcAft>
                <a:spcPts val="1200"/>
              </a:spcAft>
            </a:pPr>
            <a:r>
              <a:rPr lang="nl-BE" dirty="0" smtClean="0"/>
              <a:t>Autorouting</a:t>
            </a:r>
          </a:p>
          <a:p>
            <a:pPr>
              <a:spcAft>
                <a:spcPts val="1200"/>
              </a:spcAft>
            </a:pPr>
            <a:r>
              <a:rPr lang="nl-BE" dirty="0" smtClean="0"/>
              <a:t>Nodesolver</a:t>
            </a:r>
          </a:p>
          <a:p>
            <a:endParaRPr lang="nl-BE"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4550" y="3859316"/>
            <a:ext cx="2660734" cy="2074759"/>
          </a:xfrm>
          <a:prstGeom prst="rect">
            <a:avLst/>
          </a:prstGeom>
        </p:spPr>
      </p:pic>
    </p:spTree>
    <p:extLst>
      <p:ext uri="{BB962C8B-B14F-4D97-AF65-F5344CB8AC3E}">
        <p14:creationId xmlns:p14="http://schemas.microsoft.com/office/powerpoint/2010/main" val="285628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eritas-consulting.co.uk/wp-content/uploads/2013/09/bim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3412" y="1792225"/>
            <a:ext cx="5537651" cy="325744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4"/>
          <p:cNvSpPr/>
          <p:nvPr/>
        </p:nvSpPr>
        <p:spPr>
          <a:xfrm>
            <a:off x="424440" y="919286"/>
            <a:ext cx="3672072" cy="12752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BE" dirty="0" smtClean="0"/>
              <a:t>What do you know about BIM?</a:t>
            </a:r>
            <a:endParaRPr lang="nl-BE" dirty="0"/>
          </a:p>
        </p:txBody>
      </p:sp>
      <p:sp>
        <p:nvSpPr>
          <p:cNvPr id="5" name="Tekstvak 6"/>
          <p:cNvSpPr txBox="1"/>
          <p:nvPr/>
        </p:nvSpPr>
        <p:spPr>
          <a:xfrm>
            <a:off x="685800" y="5049667"/>
            <a:ext cx="5715000" cy="523220"/>
          </a:xfrm>
          <a:prstGeom prst="rect">
            <a:avLst/>
          </a:prstGeom>
          <a:noFill/>
        </p:spPr>
        <p:txBody>
          <a:bodyPr wrap="square" rtlCol="0">
            <a:spAutoFit/>
          </a:bodyPr>
          <a:lstStyle/>
          <a:p>
            <a:r>
              <a:rPr lang="nl-NL" sz="2800" b="1" dirty="0">
                <a:solidFill>
                  <a:schemeClr val="accent1">
                    <a:lumMod val="60000"/>
                    <a:lumOff val="40000"/>
                  </a:schemeClr>
                </a:solidFill>
                <a:latin typeface="Segoe UI" panose="020B0502040204020203" pitchFamily="34" charset="0"/>
                <a:cs typeface="Segoe UI" panose="020B0502040204020203" pitchFamily="34" charset="0"/>
              </a:rPr>
              <a:t>Building Information </a:t>
            </a:r>
            <a:r>
              <a:rPr lang="nl-NL" sz="2800" b="1" dirty="0" err="1">
                <a:solidFill>
                  <a:schemeClr val="accent1">
                    <a:lumMod val="60000"/>
                    <a:lumOff val="40000"/>
                  </a:schemeClr>
                </a:solidFill>
                <a:latin typeface="Segoe UI" panose="020B0502040204020203" pitchFamily="34" charset="0"/>
                <a:cs typeface="Segoe UI" panose="020B0502040204020203" pitchFamily="34" charset="0"/>
              </a:rPr>
              <a:t>Modeling</a:t>
            </a:r>
            <a:endParaRPr lang="nl-NL" sz="2800" b="1" dirty="0">
              <a:solidFill>
                <a:schemeClr val="accent1">
                  <a:lumMod val="60000"/>
                  <a:lumOff val="40000"/>
                </a:schemeClr>
              </a:solidFill>
              <a:latin typeface="Segoe UI" panose="020B0502040204020203" pitchFamily="34" charset="0"/>
              <a:cs typeface="Segoe UI" panose="020B0502040204020203" pitchFamily="34" charset="0"/>
            </a:endParaRPr>
          </a:p>
        </p:txBody>
      </p:sp>
      <p:sp>
        <p:nvSpPr>
          <p:cNvPr id="7" name="Tekstvak 5"/>
          <p:cNvSpPr txBox="1"/>
          <p:nvPr/>
        </p:nvSpPr>
        <p:spPr>
          <a:xfrm>
            <a:off x="685800" y="1133857"/>
            <a:ext cx="4351762" cy="1200329"/>
          </a:xfrm>
          <a:prstGeom prst="rect">
            <a:avLst/>
          </a:prstGeom>
          <a:noFill/>
        </p:spPr>
        <p:txBody>
          <a:bodyPr wrap="square" rtlCol="0">
            <a:spAutoFit/>
          </a:bodyPr>
          <a:lstStyle/>
          <a:p>
            <a:r>
              <a:rPr lang="en-US" b="1" i="1" dirty="0">
                <a:solidFill>
                  <a:schemeClr val="bg1"/>
                </a:solidFill>
              </a:rPr>
              <a:t>Question!</a:t>
            </a:r>
          </a:p>
          <a:p>
            <a:r>
              <a:rPr lang="en-US" dirty="0">
                <a:solidFill>
                  <a:schemeClr val="bg1"/>
                </a:solidFill>
              </a:rPr>
              <a:t>What do you know about BIM?</a:t>
            </a:r>
          </a:p>
          <a:p>
            <a:endParaRPr lang="en-US" dirty="0">
              <a:solidFill>
                <a:schemeClr val="bg1"/>
              </a:solidFill>
            </a:endParaRPr>
          </a:p>
          <a:p>
            <a:endParaRPr lang="nl-NL" dirty="0"/>
          </a:p>
        </p:txBody>
      </p:sp>
    </p:spTree>
    <p:extLst>
      <p:ext uri="{BB962C8B-B14F-4D97-AF65-F5344CB8AC3E}">
        <p14:creationId xmlns:p14="http://schemas.microsoft.com/office/powerpoint/2010/main" val="132681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FAQ’s</a:t>
            </a:r>
            <a:endParaRPr lang="nl-BE" dirty="0"/>
          </a:p>
        </p:txBody>
      </p:sp>
      <p:sp>
        <p:nvSpPr>
          <p:cNvPr id="3" name="Content Placeholder 2"/>
          <p:cNvSpPr>
            <a:spLocks noGrp="1"/>
          </p:cNvSpPr>
          <p:nvPr>
            <p:ph idx="1"/>
          </p:nvPr>
        </p:nvSpPr>
        <p:spPr>
          <a:xfrm>
            <a:off x="271463" y="1191126"/>
            <a:ext cx="8229600" cy="5149516"/>
          </a:xfrm>
        </p:spPr>
        <p:txBody>
          <a:bodyPr wrap="square"/>
          <a:lstStyle/>
          <a:p>
            <a:pPr marL="0" indent="0">
              <a:buNone/>
            </a:pPr>
            <a:r>
              <a:rPr lang="nl-BE" b="1" dirty="0" smtClean="0"/>
              <a:t>Q:	I don’t have REVIT, can I use the app?</a:t>
            </a:r>
          </a:p>
          <a:p>
            <a:pPr marL="0" indent="0">
              <a:buNone/>
            </a:pPr>
            <a:r>
              <a:rPr lang="nl-BE" dirty="0" smtClean="0"/>
              <a:t>A:	The Henco app is designed for Revit</a:t>
            </a:r>
          </a:p>
          <a:p>
            <a:pPr marL="0" indent="0">
              <a:buNone/>
            </a:pPr>
            <a:endParaRPr lang="nl-BE" dirty="0"/>
          </a:p>
          <a:p>
            <a:pPr marL="0" indent="0">
              <a:buNone/>
            </a:pPr>
            <a:r>
              <a:rPr lang="nl-BE" b="1" dirty="0" smtClean="0"/>
              <a:t>Q: 	What can I draw with the app?</a:t>
            </a:r>
          </a:p>
          <a:p>
            <a:pPr marL="0" indent="0">
              <a:buNone/>
            </a:pPr>
            <a:r>
              <a:rPr lang="nl-BE" dirty="0" smtClean="0"/>
              <a:t>A:	Henco PVDF Press and Henco PVDF Press Gas</a:t>
            </a:r>
          </a:p>
          <a:p>
            <a:pPr marL="0" indent="0">
              <a:buNone/>
            </a:pPr>
            <a:endParaRPr lang="nl-BE" dirty="0"/>
          </a:p>
          <a:p>
            <a:pPr marL="0" indent="0">
              <a:buNone/>
            </a:pPr>
            <a:r>
              <a:rPr lang="nl-BE" b="1" dirty="0" smtClean="0"/>
              <a:t>Q:	What about other portfolio’s?</a:t>
            </a:r>
          </a:p>
          <a:p>
            <a:pPr marL="0" indent="0">
              <a:buNone/>
            </a:pPr>
            <a:r>
              <a:rPr lang="nl-BE" dirty="0" smtClean="0"/>
              <a:t>A:	Super Size and Vision will be released later this year</a:t>
            </a:r>
          </a:p>
          <a:p>
            <a:pPr marL="0" indent="0">
              <a:buNone/>
            </a:pPr>
            <a:endParaRPr lang="nl-BE" dirty="0"/>
          </a:p>
          <a:p>
            <a:pPr marL="0" indent="0">
              <a:buNone/>
            </a:pPr>
            <a:r>
              <a:rPr lang="nl-BE" b="1" dirty="0" smtClean="0"/>
              <a:t>Q:	Where can I get support?</a:t>
            </a:r>
          </a:p>
          <a:p>
            <a:pPr marL="0" indent="0">
              <a:buNone/>
            </a:pPr>
            <a:r>
              <a:rPr lang="nl-BE" dirty="0" smtClean="0"/>
              <a:t>A:	There is a Help Button available in the App</a:t>
            </a:r>
          </a:p>
          <a:p>
            <a:pPr marL="0" indent="0">
              <a:buNone/>
            </a:pPr>
            <a:r>
              <a:rPr lang="nl-BE" dirty="0" smtClean="0"/>
              <a:t>	Product Support via Henco / MEPcontent support via E-mail, Phone</a:t>
            </a:r>
          </a:p>
          <a:p>
            <a:pPr marL="0" indent="0">
              <a:buNone/>
            </a:pPr>
            <a:endParaRPr lang="nl-BE" dirty="0"/>
          </a:p>
          <a:p>
            <a:pPr marL="0" indent="0">
              <a:buNone/>
            </a:pPr>
            <a:r>
              <a:rPr lang="nl-BE" b="1" dirty="0" smtClean="0"/>
              <a:t>Q:	Does it work with other models?</a:t>
            </a:r>
          </a:p>
          <a:p>
            <a:pPr marL="0" indent="0">
              <a:buNone/>
            </a:pPr>
            <a:r>
              <a:rPr lang="nl-BE" dirty="0" smtClean="0"/>
              <a:t>A:	The Henco Revit app is a native Revit App. Content placed by the App can be integrated in other models</a:t>
            </a:r>
          </a:p>
          <a:p>
            <a:pPr marL="0" indent="0">
              <a:buNone/>
            </a:pPr>
            <a:r>
              <a:rPr lang="nl-BE" dirty="0"/>
              <a:t>	</a:t>
            </a:r>
          </a:p>
        </p:txBody>
      </p:sp>
    </p:spTree>
    <p:extLst>
      <p:ext uri="{BB962C8B-B14F-4D97-AF65-F5344CB8AC3E}">
        <p14:creationId xmlns:p14="http://schemas.microsoft.com/office/powerpoint/2010/main" val="284365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FAQ’s</a:t>
            </a:r>
            <a:endParaRPr lang="nl-BE" dirty="0"/>
          </a:p>
        </p:txBody>
      </p:sp>
      <p:sp>
        <p:nvSpPr>
          <p:cNvPr id="3" name="Content Placeholder 2"/>
          <p:cNvSpPr>
            <a:spLocks noGrp="1"/>
          </p:cNvSpPr>
          <p:nvPr>
            <p:ph idx="1"/>
          </p:nvPr>
        </p:nvSpPr>
        <p:spPr>
          <a:xfrm>
            <a:off x="271463" y="1191126"/>
            <a:ext cx="8229600" cy="5149516"/>
          </a:xfrm>
        </p:spPr>
        <p:txBody>
          <a:bodyPr wrap="square"/>
          <a:lstStyle/>
          <a:p>
            <a:pPr marL="0" indent="0">
              <a:buNone/>
            </a:pPr>
            <a:r>
              <a:rPr lang="nl-BE" b="1" dirty="0" smtClean="0"/>
              <a:t>Q:	Do I need to download other software or Revit content?</a:t>
            </a:r>
          </a:p>
          <a:p>
            <a:pPr marL="0" indent="0">
              <a:buNone/>
            </a:pPr>
            <a:r>
              <a:rPr lang="nl-BE" dirty="0" smtClean="0"/>
              <a:t>A:	no, everything you need to draw Henco systems is available through the 	app</a:t>
            </a:r>
          </a:p>
          <a:p>
            <a:pPr marL="0" indent="0">
              <a:buNone/>
            </a:pPr>
            <a:endParaRPr lang="nl-BE" dirty="0"/>
          </a:p>
          <a:p>
            <a:pPr marL="0" indent="0">
              <a:buNone/>
            </a:pPr>
            <a:r>
              <a:rPr lang="nl-BE" b="1" dirty="0" smtClean="0"/>
              <a:t>Q: 	which languages are available?</a:t>
            </a:r>
          </a:p>
          <a:p>
            <a:pPr marL="0" indent="0">
              <a:buNone/>
            </a:pPr>
            <a:r>
              <a:rPr lang="nl-BE" dirty="0" smtClean="0"/>
              <a:t>A:	English, French, German, Dutch and Romanian</a:t>
            </a:r>
          </a:p>
          <a:p>
            <a:pPr marL="0" indent="0">
              <a:buNone/>
            </a:pPr>
            <a:r>
              <a:rPr lang="nl-BE" dirty="0"/>
              <a:t>	</a:t>
            </a:r>
            <a:r>
              <a:rPr lang="nl-BE" dirty="0" smtClean="0"/>
              <a:t>Other languages will be added later</a:t>
            </a:r>
          </a:p>
          <a:p>
            <a:pPr marL="0" indent="0">
              <a:buNone/>
            </a:pPr>
            <a:endParaRPr lang="nl-BE" dirty="0"/>
          </a:p>
          <a:p>
            <a:pPr marL="0" indent="0">
              <a:buNone/>
            </a:pPr>
            <a:r>
              <a:rPr lang="nl-BE" b="1" dirty="0" smtClean="0"/>
              <a:t>Q:	How do I know I have the correct delivery program?</a:t>
            </a:r>
          </a:p>
          <a:p>
            <a:pPr marL="0" indent="0">
              <a:buNone/>
            </a:pPr>
            <a:r>
              <a:rPr lang="nl-BE" dirty="0" smtClean="0"/>
              <a:t>A:	The content is available per localization and can be selected in the settings 	menu</a:t>
            </a:r>
          </a:p>
          <a:p>
            <a:pPr marL="0" indent="0">
              <a:buNone/>
            </a:pPr>
            <a:endParaRPr lang="nl-BE" dirty="0"/>
          </a:p>
          <a:p>
            <a:pPr marL="0" indent="0">
              <a:buNone/>
            </a:pPr>
            <a:r>
              <a:rPr lang="nl-BE" b="1" dirty="0" smtClean="0"/>
              <a:t>Q:	How do I get the latest version of the app?</a:t>
            </a:r>
          </a:p>
          <a:p>
            <a:pPr marL="0" indent="0">
              <a:buNone/>
            </a:pPr>
            <a:r>
              <a:rPr lang="nl-BE" dirty="0" smtClean="0"/>
              <a:t>A:	Henco will keep you up-to-date of new delivery programs or new releases 	of the application</a:t>
            </a:r>
            <a:endParaRPr lang="nl-BE" dirty="0"/>
          </a:p>
          <a:p>
            <a:pPr marL="0" indent="0">
              <a:buNone/>
            </a:pPr>
            <a:r>
              <a:rPr lang="nl-BE" dirty="0"/>
              <a:t>	</a:t>
            </a:r>
          </a:p>
        </p:txBody>
      </p:sp>
    </p:spTree>
    <p:extLst>
      <p:ext uri="{BB962C8B-B14F-4D97-AF65-F5344CB8AC3E}">
        <p14:creationId xmlns:p14="http://schemas.microsoft.com/office/powerpoint/2010/main" val="272133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FAQ’s</a:t>
            </a:r>
            <a:endParaRPr lang="nl-BE" dirty="0"/>
          </a:p>
        </p:txBody>
      </p:sp>
      <p:sp>
        <p:nvSpPr>
          <p:cNvPr id="3" name="Content Placeholder 2"/>
          <p:cNvSpPr>
            <a:spLocks noGrp="1"/>
          </p:cNvSpPr>
          <p:nvPr>
            <p:ph idx="1"/>
          </p:nvPr>
        </p:nvSpPr>
        <p:spPr>
          <a:xfrm>
            <a:off x="271463" y="1203158"/>
            <a:ext cx="8229600" cy="5149516"/>
          </a:xfrm>
        </p:spPr>
        <p:txBody>
          <a:bodyPr wrap="square"/>
          <a:lstStyle/>
          <a:p>
            <a:pPr marL="0" indent="0">
              <a:buNone/>
            </a:pPr>
            <a:r>
              <a:rPr lang="nl-BE" b="1" dirty="0" smtClean="0"/>
              <a:t>Q:	Does the app work with all Revit versions?</a:t>
            </a:r>
          </a:p>
          <a:p>
            <a:pPr marL="0" indent="0">
              <a:buNone/>
            </a:pPr>
            <a:r>
              <a:rPr lang="nl-BE" dirty="0" smtClean="0"/>
              <a:t>A:	The Henco App will work with Revit 2016, 2017 and 2018</a:t>
            </a:r>
          </a:p>
          <a:p>
            <a:pPr marL="0" indent="0">
              <a:buNone/>
            </a:pPr>
            <a:r>
              <a:rPr lang="nl-BE" dirty="0"/>
              <a:t>	</a:t>
            </a:r>
            <a:r>
              <a:rPr lang="nl-BE" dirty="0" smtClean="0"/>
              <a:t>The Henco App does not work on a smartphone/tablet</a:t>
            </a:r>
          </a:p>
          <a:p>
            <a:pPr marL="0" indent="0">
              <a:buNone/>
            </a:pPr>
            <a:endParaRPr lang="nl-BE" dirty="0" smtClean="0"/>
          </a:p>
          <a:p>
            <a:pPr marL="0" indent="0">
              <a:buNone/>
            </a:pPr>
            <a:r>
              <a:rPr lang="nl-BE" b="1" dirty="0" smtClean="0"/>
              <a:t>Q:	Why has Henco chosen for Revit?</a:t>
            </a:r>
          </a:p>
          <a:p>
            <a:pPr marL="0" indent="0">
              <a:buNone/>
            </a:pPr>
            <a:r>
              <a:rPr lang="nl-BE" dirty="0" smtClean="0"/>
              <a:t>A:	Revit is better in creating and modeling 3D designs</a:t>
            </a:r>
          </a:p>
          <a:p>
            <a:pPr marL="0" indent="0">
              <a:buNone/>
            </a:pPr>
            <a:endParaRPr lang="nl-BE" dirty="0"/>
          </a:p>
          <a:p>
            <a:pPr marL="0" indent="0">
              <a:buNone/>
            </a:pPr>
            <a:r>
              <a:rPr lang="nl-BE" b="1" dirty="0" smtClean="0"/>
              <a:t>Q: 	Are there any costs of using the App?</a:t>
            </a:r>
          </a:p>
          <a:p>
            <a:pPr marL="0" indent="0">
              <a:buNone/>
            </a:pPr>
            <a:r>
              <a:rPr lang="nl-BE" dirty="0" smtClean="0"/>
              <a:t>A:	No, the app is available for free</a:t>
            </a:r>
          </a:p>
          <a:p>
            <a:pPr marL="0" indent="0">
              <a:buNone/>
            </a:pPr>
            <a:endParaRPr lang="nl-BE" dirty="0"/>
          </a:p>
          <a:p>
            <a:pPr marL="0" indent="0">
              <a:buNone/>
            </a:pPr>
            <a:r>
              <a:rPr lang="nl-BE" b="1" dirty="0" smtClean="0"/>
              <a:t>Q:	Why does Henco release this app?</a:t>
            </a:r>
          </a:p>
          <a:p>
            <a:pPr marL="0" indent="0">
              <a:buNone/>
            </a:pPr>
            <a:r>
              <a:rPr lang="nl-BE" dirty="0" smtClean="0"/>
              <a:t>A:	To help you as an engineer to design pipe systems with accurate and up-to-	date data in less time. This App will help you in the BIM process to get 	reliable designs that can be made in practice as designed, with the right 	article number so they can be ordered and delivered just on time</a:t>
            </a:r>
            <a:endParaRPr lang="nl-BE" dirty="0"/>
          </a:p>
          <a:p>
            <a:pPr marL="0" indent="0">
              <a:buNone/>
            </a:pPr>
            <a:r>
              <a:rPr lang="nl-BE" dirty="0"/>
              <a:t>	</a:t>
            </a:r>
          </a:p>
        </p:txBody>
      </p:sp>
    </p:spTree>
    <p:extLst>
      <p:ext uri="{BB962C8B-B14F-4D97-AF65-F5344CB8AC3E}">
        <p14:creationId xmlns:p14="http://schemas.microsoft.com/office/powerpoint/2010/main" val="393320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FAQ’s</a:t>
            </a:r>
            <a:endParaRPr lang="nl-BE" dirty="0"/>
          </a:p>
        </p:txBody>
      </p:sp>
      <p:sp>
        <p:nvSpPr>
          <p:cNvPr id="3" name="Content Placeholder 2"/>
          <p:cNvSpPr>
            <a:spLocks noGrp="1"/>
          </p:cNvSpPr>
          <p:nvPr>
            <p:ph idx="1"/>
          </p:nvPr>
        </p:nvSpPr>
        <p:spPr>
          <a:xfrm>
            <a:off x="271463" y="1191126"/>
            <a:ext cx="8229600" cy="5149516"/>
          </a:xfrm>
        </p:spPr>
        <p:txBody>
          <a:bodyPr wrap="square"/>
          <a:lstStyle/>
          <a:p>
            <a:pPr marL="0" indent="0">
              <a:buNone/>
            </a:pPr>
            <a:r>
              <a:rPr lang="nl-BE" b="1" dirty="0" smtClean="0"/>
              <a:t>Q:	Where is my advantage?</a:t>
            </a:r>
          </a:p>
          <a:p>
            <a:pPr marL="0" indent="0">
              <a:buNone/>
            </a:pPr>
            <a:r>
              <a:rPr lang="nl-BE" dirty="0" smtClean="0"/>
              <a:t>A:	Always up-to-date information</a:t>
            </a:r>
          </a:p>
          <a:p>
            <a:pPr marL="0" indent="0">
              <a:buNone/>
            </a:pPr>
            <a:r>
              <a:rPr lang="nl-BE" dirty="0"/>
              <a:t>	</a:t>
            </a:r>
            <a:r>
              <a:rPr lang="nl-BE" dirty="0" smtClean="0"/>
              <a:t>Easy to maintain</a:t>
            </a:r>
          </a:p>
          <a:p>
            <a:pPr marL="0" indent="0">
              <a:buNone/>
            </a:pPr>
            <a:r>
              <a:rPr lang="nl-BE" dirty="0"/>
              <a:t>	</a:t>
            </a:r>
            <a:r>
              <a:rPr lang="nl-BE" dirty="0" smtClean="0"/>
              <a:t>No different version</a:t>
            </a:r>
          </a:p>
          <a:p>
            <a:pPr marL="0" indent="0">
              <a:buNone/>
            </a:pPr>
            <a:r>
              <a:rPr lang="nl-BE" dirty="0"/>
              <a:t>	</a:t>
            </a:r>
            <a:r>
              <a:rPr lang="nl-BE" dirty="0" smtClean="0"/>
              <a:t>Localization of products</a:t>
            </a:r>
          </a:p>
          <a:p>
            <a:pPr marL="0" indent="0">
              <a:buNone/>
            </a:pPr>
            <a:r>
              <a:rPr lang="nl-BE" dirty="0"/>
              <a:t>	</a:t>
            </a:r>
            <a:r>
              <a:rPr lang="nl-BE" dirty="0" smtClean="0"/>
              <a:t>Node Solver</a:t>
            </a:r>
          </a:p>
          <a:p>
            <a:pPr marL="0" indent="0">
              <a:buNone/>
            </a:pPr>
            <a:r>
              <a:rPr lang="nl-BE" dirty="0"/>
              <a:t>	</a:t>
            </a:r>
            <a:r>
              <a:rPr lang="nl-BE" dirty="0" smtClean="0"/>
              <a:t>Autorouting</a:t>
            </a:r>
          </a:p>
          <a:p>
            <a:pPr marL="0" indent="0">
              <a:buNone/>
            </a:pPr>
            <a:r>
              <a:rPr lang="nl-BE" dirty="0"/>
              <a:t>	</a:t>
            </a:r>
          </a:p>
          <a:p>
            <a:pPr marL="0" indent="0">
              <a:buNone/>
            </a:pPr>
            <a:r>
              <a:rPr lang="nl-BE" b="1" dirty="0" smtClean="0"/>
              <a:t>Q: 	What do you give me?</a:t>
            </a:r>
          </a:p>
          <a:p>
            <a:pPr marL="0" indent="0">
              <a:buNone/>
            </a:pPr>
            <a:r>
              <a:rPr lang="nl-BE" dirty="0" smtClean="0"/>
              <a:t>A:	Free access to Henco data, which is always up-to-date and easy to use</a:t>
            </a:r>
          </a:p>
          <a:p>
            <a:pPr marL="0" indent="0">
              <a:buNone/>
            </a:pPr>
            <a:endParaRPr lang="nl-BE" dirty="0"/>
          </a:p>
          <a:p>
            <a:pPr marL="0" indent="0">
              <a:buNone/>
            </a:pPr>
            <a:endParaRPr lang="nl-BE" dirty="0" smtClean="0"/>
          </a:p>
          <a:p>
            <a:pPr marL="0" indent="0">
              <a:buNone/>
            </a:pPr>
            <a:endParaRPr lang="nl-BE" sz="2000" b="1" i="1" dirty="0"/>
          </a:p>
          <a:p>
            <a:pPr marL="0" indent="0">
              <a:buNone/>
            </a:pPr>
            <a:r>
              <a:rPr lang="nl-BE" sz="2000" b="1" i="1" dirty="0" smtClean="0"/>
              <a:t>With Henco and the Henco App you are ready for the future!</a:t>
            </a:r>
          </a:p>
          <a:p>
            <a:pPr marL="0" indent="0">
              <a:buNone/>
            </a:pPr>
            <a:r>
              <a:rPr lang="nl-BE" sz="2000" b="1" i="1" dirty="0" smtClean="0"/>
              <a:t>Let’s go together BIM live!</a:t>
            </a:r>
          </a:p>
          <a:p>
            <a:pPr marL="0" indent="0">
              <a:buNone/>
            </a:pPr>
            <a:endParaRPr lang="nl-BE" dirty="0"/>
          </a:p>
        </p:txBody>
      </p:sp>
    </p:spTree>
    <p:extLst>
      <p:ext uri="{BB962C8B-B14F-4D97-AF65-F5344CB8AC3E}">
        <p14:creationId xmlns:p14="http://schemas.microsoft.com/office/powerpoint/2010/main" val="50526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435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770" y="1284650"/>
            <a:ext cx="6556601" cy="4158207"/>
          </a:xfrm>
          <a:prstGeom prst="rect">
            <a:avLst/>
          </a:prstGeom>
        </p:spPr>
      </p:pic>
    </p:spTree>
    <p:extLst>
      <p:ext uri="{BB962C8B-B14F-4D97-AF65-F5344CB8AC3E}">
        <p14:creationId xmlns:p14="http://schemas.microsoft.com/office/powerpoint/2010/main" val="34716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06588"/>
            <a:ext cx="8229600" cy="617617"/>
          </a:xfrm>
        </p:spPr>
        <p:txBody>
          <a:bodyPr/>
          <a:lstStyle/>
          <a:p>
            <a:r>
              <a:rPr lang="nl-BE" dirty="0" smtClean="0"/>
              <a:t>What is the manufacturer’s place in BIM?</a:t>
            </a:r>
            <a:endParaRPr lang="nl-BE"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95709" y="1600200"/>
            <a:ext cx="6270106" cy="397651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4977" y="2197628"/>
            <a:ext cx="235969" cy="27092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5822" y="1532466"/>
            <a:ext cx="235969" cy="27092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6000" y="1600200"/>
            <a:ext cx="235969" cy="27092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3080" y="2197628"/>
            <a:ext cx="235969" cy="27092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4607" y="3195808"/>
            <a:ext cx="235969" cy="270927"/>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7630" y="4115332"/>
            <a:ext cx="235969" cy="270927"/>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6602" y="4794075"/>
            <a:ext cx="235969" cy="270927"/>
          </a:xfrm>
          <a:prstGeom prst="rect">
            <a:avLst/>
          </a:prstGeom>
        </p:spPr>
      </p:pic>
      <p:sp>
        <p:nvSpPr>
          <p:cNvPr id="13" name="TextBox 12"/>
          <p:cNvSpPr txBox="1"/>
          <p:nvPr/>
        </p:nvSpPr>
        <p:spPr>
          <a:xfrm>
            <a:off x="271463" y="2067216"/>
            <a:ext cx="2505604" cy="2862322"/>
          </a:xfrm>
          <a:prstGeom prst="rect">
            <a:avLst/>
          </a:prstGeom>
          <a:noFill/>
        </p:spPr>
        <p:txBody>
          <a:bodyPr wrap="square" rtlCol="0">
            <a:spAutoFit/>
          </a:bodyPr>
          <a:lstStyle/>
          <a:p>
            <a:pPr marL="285750" indent="-285750">
              <a:buFont typeface="Arial" panose="020B0604020202020204" pitchFamily="34" charset="0"/>
              <a:buChar char="•"/>
            </a:pPr>
            <a:r>
              <a:rPr lang="nl-BE" dirty="0" smtClean="0"/>
              <a:t>In BIM -&gt; information is in the middle</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smtClean="0"/>
              <a:t>Reliable, qualitative data is essential in BIM projects</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smtClean="0"/>
              <a:t>Manufacturers are the source for product data</a:t>
            </a:r>
            <a:endParaRPr lang="nl-BE" dirty="0"/>
          </a:p>
        </p:txBody>
      </p:sp>
    </p:spTree>
    <p:extLst>
      <p:ext uri="{BB962C8B-B14F-4D97-AF65-F5344CB8AC3E}">
        <p14:creationId xmlns:p14="http://schemas.microsoft.com/office/powerpoint/2010/main" val="376828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BIM Adoption</a:t>
            </a:r>
            <a:endParaRPr lang="nl-BE"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929" y="858071"/>
            <a:ext cx="8466667" cy="5593397"/>
          </a:xfrm>
          <a:prstGeom prst="rect">
            <a:avLst/>
          </a:prstGeom>
        </p:spPr>
      </p:pic>
      <p:sp>
        <p:nvSpPr>
          <p:cNvPr id="5" name="TextBox 4"/>
          <p:cNvSpPr txBox="1"/>
          <p:nvPr/>
        </p:nvSpPr>
        <p:spPr>
          <a:xfrm rot="5400000">
            <a:off x="6683022" y="4350378"/>
            <a:ext cx="4436533" cy="307777"/>
          </a:xfrm>
          <a:prstGeom prst="rect">
            <a:avLst/>
          </a:prstGeom>
          <a:noFill/>
        </p:spPr>
        <p:txBody>
          <a:bodyPr wrap="square" rtlCol="0">
            <a:spAutoFit/>
          </a:bodyPr>
          <a:lstStyle/>
          <a:p>
            <a:r>
              <a:rPr lang="nl-BE" sz="1400" dirty="0" smtClean="0"/>
              <a:t>Global BIM study BICP – Revision 2: February ‘17</a:t>
            </a:r>
            <a:endParaRPr lang="nl-BE" sz="1400" dirty="0"/>
          </a:p>
        </p:txBody>
      </p:sp>
    </p:spTree>
    <p:extLst>
      <p:ext uri="{BB962C8B-B14F-4D97-AF65-F5344CB8AC3E}">
        <p14:creationId xmlns:p14="http://schemas.microsoft.com/office/powerpoint/2010/main" val="86908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BIM Workflow</a:t>
            </a:r>
            <a:endParaRPr lang="nl-BE" dirty="0"/>
          </a:p>
        </p:txBody>
      </p:sp>
      <p:sp>
        <p:nvSpPr>
          <p:cNvPr id="3" name="Content Placeholder 2"/>
          <p:cNvSpPr>
            <a:spLocks noGrp="1"/>
          </p:cNvSpPr>
          <p:nvPr>
            <p:ph idx="1"/>
          </p:nvPr>
        </p:nvSpPr>
        <p:spPr/>
        <p:txBody>
          <a:bodyPr/>
          <a:lstStyle/>
          <a:p>
            <a:r>
              <a:rPr lang="nl-BE" dirty="0" smtClean="0"/>
              <a:t>3D: 3 dimensional design</a:t>
            </a:r>
          </a:p>
          <a:p>
            <a:endParaRPr lang="nl-BE" dirty="0"/>
          </a:p>
          <a:p>
            <a:r>
              <a:rPr lang="nl-BE" dirty="0" smtClean="0"/>
              <a:t>4D: Time table and simulation</a:t>
            </a:r>
          </a:p>
          <a:p>
            <a:pPr marL="0" indent="0">
              <a:buNone/>
            </a:pPr>
            <a:r>
              <a:rPr lang="nl-BE" dirty="0"/>
              <a:t>	</a:t>
            </a:r>
            <a:r>
              <a:rPr lang="nl-BE" dirty="0" smtClean="0"/>
              <a:t>	(virtual presentation in time)</a:t>
            </a:r>
          </a:p>
          <a:p>
            <a:pPr marL="0" indent="0">
              <a:buNone/>
            </a:pPr>
            <a:endParaRPr lang="nl-BE" dirty="0"/>
          </a:p>
          <a:p>
            <a:r>
              <a:rPr lang="nl-BE" dirty="0" smtClean="0"/>
              <a:t>5D: Cost</a:t>
            </a:r>
          </a:p>
          <a:p>
            <a:pPr marL="457200" lvl="1" indent="0">
              <a:buNone/>
            </a:pPr>
            <a:r>
              <a:rPr lang="nl-BE" dirty="0"/>
              <a:t>	</a:t>
            </a:r>
            <a:r>
              <a:rPr lang="nl-BE" dirty="0" smtClean="0"/>
              <a:t>(Estimation of cost material &amp; labor)</a:t>
            </a:r>
          </a:p>
          <a:p>
            <a:endParaRPr lang="nl-BE" dirty="0"/>
          </a:p>
          <a:p>
            <a:r>
              <a:rPr lang="nl-BE" dirty="0" smtClean="0"/>
              <a:t>6D: Maintain and Operate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0849" y="1142053"/>
            <a:ext cx="3625226" cy="2716277"/>
          </a:xfrm>
          <a:prstGeom prst="rect">
            <a:avLst/>
          </a:prstGeom>
        </p:spPr>
      </p:pic>
    </p:spTree>
    <p:extLst>
      <p:ext uri="{BB962C8B-B14F-4D97-AF65-F5344CB8AC3E}">
        <p14:creationId xmlns:p14="http://schemas.microsoft.com/office/powerpoint/2010/main" val="8763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BIM and Design process</a:t>
            </a:r>
            <a:endParaRPr lang="nl-BE" dirty="0"/>
          </a:p>
        </p:txBody>
      </p:sp>
      <p:pic>
        <p:nvPicPr>
          <p:cNvPr id="4" name="Picture 2" descr="http://jdowhower.files.wordpress.com/2010/07/cadvsbim-workflows.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597442" y="1884380"/>
            <a:ext cx="5149516" cy="3524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2695073"/>
            <a:ext cx="2743200" cy="1477328"/>
          </a:xfrm>
          <a:prstGeom prst="rect">
            <a:avLst/>
          </a:prstGeom>
          <a:noFill/>
        </p:spPr>
        <p:txBody>
          <a:bodyPr wrap="square" rtlCol="0">
            <a:spAutoFit/>
          </a:bodyPr>
          <a:lstStyle/>
          <a:p>
            <a:pPr marL="285750" indent="-285750">
              <a:buFont typeface="Arial" panose="020B0604020202020204" pitchFamily="34" charset="0"/>
              <a:buChar char="•"/>
            </a:pPr>
            <a:r>
              <a:rPr lang="nl-BE" dirty="0" smtClean="0"/>
              <a:t>Overall reduce of failure cost</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smtClean="0"/>
              <a:t>Improves choice of design process</a:t>
            </a:r>
            <a:endParaRPr lang="nl-BE" dirty="0"/>
          </a:p>
        </p:txBody>
      </p:sp>
    </p:spTree>
    <p:extLst>
      <p:ext uri="{BB962C8B-B14F-4D97-AF65-F5344CB8AC3E}">
        <p14:creationId xmlns:p14="http://schemas.microsoft.com/office/powerpoint/2010/main" val="167608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BIM, does it do the magic tric?</a:t>
            </a:r>
            <a:endParaRPr lang="nl-BE" dirty="0"/>
          </a:p>
        </p:txBody>
      </p:sp>
      <p:pic>
        <p:nvPicPr>
          <p:cNvPr id="4" name="Content Placeholder 3"/>
          <p:cNvPicPr>
            <a:picLocks noChangeAspect="1"/>
          </p:cNvPicPr>
          <p:nvPr/>
        </p:nvPicPr>
        <p:blipFill>
          <a:blip r:embed="rId3"/>
          <a:stretch>
            <a:fillRect/>
          </a:stretch>
        </p:blipFill>
        <p:spPr bwMode="auto">
          <a:xfrm>
            <a:off x="103020" y="1022214"/>
            <a:ext cx="4781800" cy="268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113" y="3216856"/>
            <a:ext cx="5125453" cy="3185121"/>
          </a:xfrm>
          <a:prstGeom prst="rect">
            <a:avLst/>
          </a:prstGeom>
        </p:spPr>
      </p:pic>
    </p:spTree>
    <p:extLst>
      <p:ext uri="{BB962C8B-B14F-4D97-AF65-F5344CB8AC3E}">
        <p14:creationId xmlns:p14="http://schemas.microsoft.com/office/powerpoint/2010/main" val="7173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BIM features and advantages</a:t>
            </a:r>
            <a:endParaRPr lang="nl-BE" dirty="0"/>
          </a:p>
        </p:txBody>
      </p:sp>
      <p:sp>
        <p:nvSpPr>
          <p:cNvPr id="3" name="Content Placeholder 2"/>
          <p:cNvSpPr>
            <a:spLocks noGrp="1"/>
          </p:cNvSpPr>
          <p:nvPr>
            <p:ph idx="1"/>
          </p:nvPr>
        </p:nvSpPr>
        <p:spPr/>
        <p:txBody>
          <a:bodyPr wrap="square"/>
          <a:lstStyle/>
          <a:p>
            <a:pPr>
              <a:spcAft>
                <a:spcPts val="1200"/>
              </a:spcAft>
            </a:pPr>
            <a:r>
              <a:rPr lang="nl-BE" dirty="0" smtClean="0"/>
              <a:t>Facilitates coordination and collaboration</a:t>
            </a:r>
          </a:p>
          <a:p>
            <a:pPr>
              <a:spcAft>
                <a:spcPts val="1200"/>
              </a:spcAft>
            </a:pPr>
            <a:r>
              <a:rPr lang="nl-BE" dirty="0" smtClean="0"/>
              <a:t>Clash detection -&gt; time saver</a:t>
            </a:r>
          </a:p>
          <a:p>
            <a:pPr>
              <a:spcAft>
                <a:spcPts val="1200"/>
              </a:spcAft>
            </a:pPr>
            <a:r>
              <a:rPr lang="nl-BE" dirty="0" smtClean="0"/>
              <a:t>Show cost implications of design changes as they occur</a:t>
            </a:r>
          </a:p>
          <a:p>
            <a:pPr>
              <a:spcAft>
                <a:spcPts val="1200"/>
              </a:spcAft>
            </a:pPr>
            <a:r>
              <a:rPr lang="nl-BE" dirty="0" smtClean="0"/>
              <a:t>Reduction of errors on site</a:t>
            </a:r>
          </a:p>
          <a:p>
            <a:pPr>
              <a:spcAft>
                <a:spcPts val="1200"/>
              </a:spcAft>
            </a:pPr>
            <a:r>
              <a:rPr lang="nl-BE" dirty="0" smtClean="0"/>
              <a:t>Building service information available for facilities management</a:t>
            </a:r>
          </a:p>
          <a:p>
            <a:pPr>
              <a:spcAft>
                <a:spcPts val="1200"/>
              </a:spcAft>
            </a:pPr>
            <a:r>
              <a:rPr lang="nl-BE" dirty="0" smtClean="0"/>
              <a:t>Information transfer between the different phases (design – construction – operation) is smoother</a:t>
            </a:r>
          </a:p>
          <a:p>
            <a:pPr>
              <a:spcAft>
                <a:spcPts val="1200"/>
              </a:spcAft>
            </a:pPr>
            <a:r>
              <a:rPr lang="nl-BE" dirty="0" smtClean="0"/>
              <a:t>Increases productivity</a:t>
            </a:r>
            <a:endParaRPr lang="nl-BE" dirty="0"/>
          </a:p>
        </p:txBody>
      </p:sp>
    </p:spTree>
    <p:extLst>
      <p:ext uri="{BB962C8B-B14F-4D97-AF65-F5344CB8AC3E}">
        <p14:creationId xmlns:p14="http://schemas.microsoft.com/office/powerpoint/2010/main" val="431213872"/>
      </p:ext>
    </p:extLst>
  </p:cSld>
  <p:clrMapOvr>
    <a:masterClrMapping/>
  </p:clrMapOvr>
</p:sld>
</file>

<file path=ppt/theme/theme1.xml><?xml version="1.0" encoding="utf-8"?>
<a:theme xmlns:a="http://schemas.openxmlformats.org/drawingml/2006/main" name="Henco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Henco 2014</Template>
  <TotalTime>1858</TotalTime>
  <Words>1233</Words>
  <Application>Microsoft Office PowerPoint</Application>
  <PresentationFormat>On-screen Show (4:3)</PresentationFormat>
  <Paragraphs>208</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Segoe UI</vt:lpstr>
      <vt:lpstr>Verdana</vt:lpstr>
      <vt:lpstr>Henco 2014</vt:lpstr>
      <vt:lpstr>Henco – BIM Ready</vt:lpstr>
      <vt:lpstr>What do you know about BIM?</vt:lpstr>
      <vt:lpstr>PowerPoint Presentation</vt:lpstr>
      <vt:lpstr>What is the manufacturer’s place in BIM?</vt:lpstr>
      <vt:lpstr>BIM Adoption</vt:lpstr>
      <vt:lpstr>BIM Workflow</vt:lpstr>
      <vt:lpstr>BIM and Design process</vt:lpstr>
      <vt:lpstr>BIM, does it do the magic tric?</vt:lpstr>
      <vt:lpstr>BIM features and advantages</vt:lpstr>
      <vt:lpstr>BIM language: How to speak BIM?</vt:lpstr>
      <vt:lpstr>Henco Product Line Placer</vt:lpstr>
      <vt:lpstr>Advantages of a branded Henco App</vt:lpstr>
      <vt:lpstr>PowerPoint Presentation</vt:lpstr>
      <vt:lpstr>PowerPoint Presentation</vt:lpstr>
      <vt:lpstr>PowerPoint Presentation</vt:lpstr>
      <vt:lpstr>Henco App</vt:lpstr>
      <vt:lpstr>Henco App</vt:lpstr>
      <vt:lpstr>Demo App</vt:lpstr>
      <vt:lpstr>Unique advantages of the Henco app</vt:lpstr>
      <vt:lpstr>FAQ’s</vt:lpstr>
      <vt:lpstr>FAQ’s</vt:lpstr>
      <vt:lpstr>FAQ’s</vt:lpstr>
      <vt:lpstr>FAQ’s</vt:lpstr>
      <vt:lpstr>PowerPoint Presentation</vt:lpstr>
    </vt:vector>
  </TitlesOfParts>
  <Company>Hewlett-Packard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Henco Industries verwelkomt u</dc:title>
  <dc:creator>Inge Gysemans</dc:creator>
  <cp:lastModifiedBy>Jill Gielis</cp:lastModifiedBy>
  <cp:revision>137</cp:revision>
  <dcterms:created xsi:type="dcterms:W3CDTF">2014-09-18T12:21:03Z</dcterms:created>
  <dcterms:modified xsi:type="dcterms:W3CDTF">2018-03-01T11:37:08Z</dcterms:modified>
</cp:coreProperties>
</file>